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63"/>
  </p:notesMasterIdLst>
  <p:sldIdLst>
    <p:sldId id="257" r:id="rId3"/>
    <p:sldId id="259" r:id="rId4"/>
    <p:sldId id="261" r:id="rId5"/>
    <p:sldId id="260" r:id="rId6"/>
    <p:sldId id="309" r:id="rId7"/>
    <p:sldId id="263" r:id="rId8"/>
    <p:sldId id="265" r:id="rId9"/>
    <p:sldId id="295" r:id="rId10"/>
    <p:sldId id="311" r:id="rId11"/>
    <p:sldId id="312" r:id="rId12"/>
    <p:sldId id="281" r:id="rId13"/>
    <p:sldId id="282" r:id="rId14"/>
    <p:sldId id="284" r:id="rId15"/>
    <p:sldId id="286" r:id="rId16"/>
    <p:sldId id="305" r:id="rId17"/>
    <p:sldId id="269" r:id="rId18"/>
    <p:sldId id="304" r:id="rId19"/>
    <p:sldId id="318" r:id="rId20"/>
    <p:sldId id="360" r:id="rId21"/>
    <p:sldId id="337" r:id="rId22"/>
    <p:sldId id="339" r:id="rId23"/>
    <p:sldId id="341" r:id="rId24"/>
    <p:sldId id="343" r:id="rId25"/>
    <p:sldId id="344" r:id="rId26"/>
    <p:sldId id="352" r:id="rId27"/>
    <p:sldId id="353" r:id="rId28"/>
    <p:sldId id="354" r:id="rId29"/>
    <p:sldId id="342" r:id="rId30"/>
    <p:sldId id="349" r:id="rId31"/>
    <p:sldId id="350" r:id="rId32"/>
    <p:sldId id="355" r:id="rId33"/>
    <p:sldId id="351" r:id="rId34"/>
    <p:sldId id="356" r:id="rId35"/>
    <p:sldId id="357" r:id="rId36"/>
    <p:sldId id="358" r:id="rId37"/>
    <p:sldId id="359" r:id="rId38"/>
    <p:sldId id="361" r:id="rId39"/>
    <p:sldId id="268" r:id="rId40"/>
    <p:sldId id="302" r:id="rId41"/>
    <p:sldId id="299" r:id="rId42"/>
    <p:sldId id="301" r:id="rId43"/>
    <p:sldId id="300" r:id="rId44"/>
    <p:sldId id="274" r:id="rId45"/>
    <p:sldId id="273" r:id="rId46"/>
    <p:sldId id="297" r:id="rId47"/>
    <p:sldId id="298" r:id="rId48"/>
    <p:sldId id="331" r:id="rId49"/>
    <p:sldId id="277" r:id="rId50"/>
    <p:sldId id="369" r:id="rId51"/>
    <p:sldId id="320" r:id="rId52"/>
    <p:sldId id="329" r:id="rId53"/>
    <p:sldId id="362" r:id="rId54"/>
    <p:sldId id="365" r:id="rId55"/>
    <p:sldId id="366" r:id="rId56"/>
    <p:sldId id="367" r:id="rId57"/>
    <p:sldId id="368" r:id="rId58"/>
    <p:sldId id="363" r:id="rId59"/>
    <p:sldId id="325" r:id="rId60"/>
    <p:sldId id="326" r:id="rId61"/>
    <p:sldId id="32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474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7/10/2014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18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Geographically</a:t>
            </a:r>
            <a:r>
              <a:rPr lang="en-US" baseline="0" dirty="0" smtClean="0"/>
              <a:t> weighting – how do you account for local differences – this is OAC 2011 (right) versus a classification for Liverpool which was created with the same data and methods, with the only difference being the area extent.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90A3-24FF-A049-8042-CD3524319B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0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data and</a:t>
            </a:r>
            <a:r>
              <a:rPr lang="en-US" baseline="0" dirty="0" smtClean="0"/>
              <a:t> real time geodemographics – how can you optimize classifications quickly and from large temporally dynamic data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90A3-24FF-A049-8042-CD3524319B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13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can greater social responsibility be</a:t>
            </a:r>
            <a:r>
              <a:rPr lang="en-US" baseline="0" dirty="0" smtClean="0"/>
              <a:t> incorporated into geodemographics – public feedback mechanisms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590A3-24FF-A049-8042-CD3524319BA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3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7/10/2014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7/10/2014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://www.alex-singleton.com/r/2014/02/05/2011-census-open-atlas-project-version-two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alex-singleton.com/R-Tutorial-Materials/" TargetMode="External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cran.r-project.org/doc/contrib/intro-spatial-rl.pdf" TargetMode="External"/><Relationship Id="rId5" Type="http://schemas.openxmlformats.org/officeDocument/2006/relationships/hyperlink" Target="http://www.youtube.com/user/marinstatlectures/playlists" TargetMode="External"/><Relationship Id="rId4" Type="http://schemas.openxmlformats.org/officeDocument/2006/relationships/hyperlink" Target="http://www.rpubs.com/nickbearma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76" y="5176390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362903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2725411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2752735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6016" y="1807685"/>
            <a:ext cx="57552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Using R for Geodemographic Analysis</a:t>
            </a:r>
          </a:p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Thursday 10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July, 10:45am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32135" y="3688232"/>
            <a:ext cx="637772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solidFill>
                  <a:schemeClr val="bg1"/>
                </a:solidFill>
              </a:rPr>
              <a:t>Geographic Data Science Lab</a:t>
            </a:r>
          </a:p>
        </p:txBody>
      </p:sp>
      <p:pic>
        <p:nvPicPr>
          <p:cNvPr id="3" name="Picture 2" descr="GIF RGB 150 Pixels with Borde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45" y="4939696"/>
            <a:ext cx="1599804" cy="13438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26646" y="236290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GIS – Geographic Information 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54" y="1243721"/>
            <a:ext cx="6460755" cy="51686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82872" y="6448242"/>
            <a:ext cx="5161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/wiki/File:Qgis08_grass6_toolbox.png</a:t>
            </a:r>
          </a:p>
        </p:txBody>
      </p:sp>
    </p:spTree>
    <p:extLst>
      <p:ext uri="{BB962C8B-B14F-4D97-AF65-F5344CB8AC3E}">
        <p14:creationId xmlns:p14="http://schemas.microsoft.com/office/powerpoint/2010/main" val="26296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 driven, rather than GUI</a:t>
            </a:r>
          </a:p>
          <a:p>
            <a:endParaRPr lang="en-GB" dirty="0" smtClean="0"/>
          </a:p>
          <a:p>
            <a:r>
              <a:rPr lang="en-GB" dirty="0" smtClean="0"/>
              <a:t>Disadvantages</a:t>
            </a:r>
          </a:p>
          <a:p>
            <a:pPr lvl="1"/>
            <a:r>
              <a:rPr lang="en-GB" dirty="0"/>
              <a:t>Steeper learning curve</a:t>
            </a:r>
          </a:p>
          <a:p>
            <a:pPr lvl="1"/>
            <a:r>
              <a:rPr lang="en-GB" dirty="0" smtClean="0"/>
              <a:t>Remembering commands</a:t>
            </a:r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r-studio-in-us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34" y="2438189"/>
            <a:ext cx="5434986" cy="4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1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 lvl="1"/>
            <a:r>
              <a:rPr lang="en-GB" dirty="0" smtClean="0"/>
              <a:t>Easy to record what you did and repeat specific pieces of work</a:t>
            </a:r>
          </a:p>
          <a:p>
            <a:pPr lvl="1"/>
            <a:r>
              <a:rPr lang="en-GB" dirty="0" smtClean="0"/>
              <a:t>Lots of reproducible examples on the web</a:t>
            </a:r>
          </a:p>
          <a:p>
            <a:pPr lvl="1"/>
            <a:r>
              <a:rPr lang="en-GB" dirty="0" smtClean="0"/>
              <a:t>Easily scriptable. 134,567 maps? easy!</a:t>
            </a:r>
          </a:p>
          <a:p>
            <a:pPr lvl="1"/>
            <a:r>
              <a:rPr lang="en-GB" dirty="0" smtClean="0"/>
              <a:t>2011 Census Open Atlas</a:t>
            </a:r>
          </a:p>
          <a:p>
            <a:pPr lvl="1"/>
            <a:r>
              <a:rPr lang="en-GB" sz="1400" dirty="0">
                <a:hlinkClick r:id="rId2"/>
              </a:rPr>
              <a:t>http://www.alex-singleton.com/r/2014/02/05/2011-census-open-atlas-project-version-two/</a:t>
            </a:r>
            <a:endParaRPr lang="en-GB" sz="1400" dirty="0"/>
          </a:p>
          <a:p>
            <a:pPr lvl="1"/>
            <a:endParaRPr lang="en-GB" dirty="0" smtClean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1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83"/>
          <a:stretch/>
        </p:blipFill>
        <p:spPr>
          <a:xfrm>
            <a:off x="4660621" y="259390"/>
            <a:ext cx="4483379" cy="6413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299"/>
          <a:stretch/>
        </p:blipFill>
        <p:spPr>
          <a:xfrm>
            <a:off x="1" y="259389"/>
            <a:ext cx="4660620" cy="6598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4099" y="6464515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57602" y="648859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43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83"/>
          <a:stretch/>
        </p:blipFill>
        <p:spPr>
          <a:xfrm>
            <a:off x="0" y="0"/>
            <a:ext cx="484700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702" r="11261"/>
          <a:stretch/>
        </p:blipFill>
        <p:spPr>
          <a:xfrm>
            <a:off x="4705313" y="0"/>
            <a:ext cx="44386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945" y="6488668"/>
            <a:ext cx="214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Ethnic group: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224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Screen Shot 2014-07-04 at 08.13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/>
          <a:stretch/>
        </p:blipFill>
        <p:spPr>
          <a:xfrm>
            <a:off x="-274011" y="0"/>
            <a:ext cx="9717180" cy="7224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4570" y="274638"/>
            <a:ext cx="2329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Topography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653" y="573307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 smtClean="0">
                <a:solidFill>
                  <a:schemeClr val="bg1"/>
                </a:solidFill>
              </a:rPr>
              <a:t>topography.geotheory.co.uk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2845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Languages in London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884" b="2884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1740574" y="6202570"/>
            <a:ext cx="5675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spatial.ly</a:t>
            </a:r>
            <a:r>
              <a:rPr lang="en-GB" dirty="0"/>
              <a:t>/2012/10/</a:t>
            </a:r>
            <a:r>
              <a:rPr lang="en-GB" dirty="0" err="1"/>
              <a:t>londons</a:t>
            </a:r>
            <a:r>
              <a:rPr lang="en-GB" dirty="0"/>
              <a:t>-twitter-languages/</a:t>
            </a:r>
          </a:p>
        </p:txBody>
      </p:sp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is just another tool in the toolbox</a:t>
            </a:r>
          </a:p>
          <a:p>
            <a:r>
              <a:rPr lang="en-GB" dirty="0" smtClean="0"/>
              <a:t>I use it alongside ArcGIS, QGIS, etc. 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in WGS84 (</a:t>
            </a:r>
            <a:r>
              <a:rPr lang="en-GB" sz="2400" dirty="0" err="1" smtClean="0"/>
              <a:t>lat</a:t>
            </a:r>
            <a:r>
              <a:rPr lang="en-GB" sz="2400" dirty="0" smtClean="0"/>
              <a:t>/long)</a:t>
            </a:r>
          </a:p>
          <a:p>
            <a:pPr lvl="1"/>
            <a:r>
              <a:rPr lang="en-GB" sz="2400" dirty="0" smtClean="0"/>
              <a:t>Some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128160" y="228147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912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070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Geodemographics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Brief overview</a:t>
            </a:r>
          </a:p>
          <a:p>
            <a:r>
              <a:rPr lang="en-GB" dirty="0" smtClean="0"/>
              <a:t>What it is and why it’s used</a:t>
            </a:r>
          </a:p>
          <a:p>
            <a:endParaRPr lang="en-GB" dirty="0" smtClean="0"/>
          </a:p>
          <a:p>
            <a:r>
              <a:rPr lang="en-GB" sz="2800" dirty="0"/>
              <a:t>MSc Applied Geographical Information Science</a:t>
            </a:r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4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R for Geodemographic Analysis</a:t>
            </a:r>
          </a:p>
          <a:p>
            <a:r>
              <a:rPr lang="en-US" dirty="0" smtClean="0"/>
              <a:t>Who has used R before?</a:t>
            </a:r>
          </a:p>
          <a:p>
            <a:r>
              <a:rPr lang="en-US" dirty="0" smtClean="0"/>
              <a:t>Who has used another GIS before?</a:t>
            </a:r>
          </a:p>
          <a:p>
            <a:pPr lvl="1"/>
            <a:r>
              <a:rPr lang="en-US" dirty="0" smtClean="0"/>
              <a:t>(ArcGIS, MapInfo, QGIS, ….)</a:t>
            </a:r>
          </a:p>
          <a:p>
            <a:r>
              <a:rPr lang="en-US" dirty="0" smtClean="0"/>
              <a:t>Who has used geodemographic data before?</a:t>
            </a:r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3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2329" y="625669"/>
            <a:ext cx="4058771" cy="489943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0962" name="Rectangle 2"/>
          <p:cNvSpPr>
            <a:spLocks/>
          </p:cNvSpPr>
          <p:nvPr/>
        </p:nvSpPr>
        <p:spPr bwMode="auto">
          <a:xfrm>
            <a:off x="4742329" y="5692588"/>
            <a:ext cx="4058771" cy="21717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900" u="sng" dirty="0">
                <a:ea typeface="Gill Sans Light" charset="0"/>
                <a:cs typeface="Gill Sans Light" charset="0"/>
              </a:rPr>
              <a:t>http://en.wikipedia.org/wiki/File:Charles_Booth_by_George_Frederic_Watts.jpg</a:t>
            </a:r>
          </a:p>
        </p:txBody>
      </p:sp>
      <p:sp>
        <p:nvSpPr>
          <p:cNvPr id="40963" name="Rectangle 3"/>
          <p:cNvSpPr>
            <a:spLocks/>
          </p:cNvSpPr>
          <p:nvPr/>
        </p:nvSpPr>
        <p:spPr bwMode="auto">
          <a:xfrm>
            <a:off x="6377940" y="1017270"/>
            <a:ext cx="2423160" cy="276999"/>
          </a:xfrm>
          <a:prstGeom prst="rect">
            <a:avLst/>
          </a:prstGeom>
          <a:solidFill>
            <a:srgbClr val="000000">
              <a:alpha val="68999"/>
            </a:srgb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0964" name="Rectangle 4"/>
          <p:cNvSpPr>
            <a:spLocks/>
          </p:cNvSpPr>
          <p:nvPr/>
        </p:nvSpPr>
        <p:spPr bwMode="auto">
          <a:xfrm>
            <a:off x="7339161" y="1017270"/>
            <a:ext cx="1461939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a typeface="Gill Sans Light" charset="0"/>
                <a:cs typeface="Gill Sans Light" charset="0"/>
              </a:rPr>
              <a:t>Charles Booth</a:t>
            </a:r>
          </a:p>
        </p:txBody>
      </p:sp>
      <p:sp>
        <p:nvSpPr>
          <p:cNvPr id="40965" name="Rectangle 5"/>
          <p:cNvSpPr>
            <a:spLocks/>
          </p:cNvSpPr>
          <p:nvPr/>
        </p:nvSpPr>
        <p:spPr bwMode="auto">
          <a:xfrm>
            <a:off x="292025" y="607443"/>
            <a:ext cx="3851910" cy="530231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normAutofit fontScale="92500" lnSpcReduction="10000"/>
          </a:bodyPr>
          <a:lstStyle/>
          <a:p>
            <a:pPr marL="205740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30 March 1840 – 23 November 1916</a:t>
            </a:r>
          </a:p>
          <a:p>
            <a:pPr marL="205740" indent="-205740">
              <a:buSzPct val="125000"/>
              <a:buFont typeface="Gill Sans Light" charset="0"/>
              <a:buChar char="•"/>
            </a:pPr>
            <a:endParaRPr lang="en-US" dirty="0">
              <a:ea typeface="Gill Sans Light" charset="0"/>
              <a:cs typeface="Gill Sans Light" charset="0"/>
            </a:endParaRPr>
          </a:p>
          <a:p>
            <a:pPr marL="205740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Shipping business owner  &amp; Philanthropist</a:t>
            </a:r>
          </a:p>
          <a:p>
            <a:pPr marL="205740" indent="-205740">
              <a:buSzPct val="125000"/>
              <a:buFont typeface="Gill Sans Light" charset="0"/>
              <a:buChar char="•"/>
            </a:pPr>
            <a:endParaRPr lang="en-US" dirty="0">
              <a:ea typeface="Gill Sans Light" charset="0"/>
              <a:cs typeface="Gill Sans Light" charset="0"/>
            </a:endParaRPr>
          </a:p>
          <a:p>
            <a:pPr marL="205740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Survey: </a:t>
            </a:r>
          </a:p>
          <a:p>
            <a:pPr marL="205740" indent="-205740">
              <a:buSzPct val="125000"/>
              <a:buFont typeface="Gill Sans Light" charset="0"/>
              <a:buChar char="•"/>
            </a:pPr>
            <a:r>
              <a:rPr lang="en-US" b="1" dirty="0">
                <a:ea typeface="Gill Sans Light" charset="0"/>
                <a:cs typeface="Gill Sans Light" charset="0"/>
              </a:rPr>
              <a:t>“Life and </a:t>
            </a:r>
            <a:r>
              <a:rPr lang="en-US" b="1" dirty="0" err="1">
                <a:ea typeface="Gill Sans Light" charset="0"/>
                <a:cs typeface="Gill Sans Light" charset="0"/>
              </a:rPr>
              <a:t>Labour</a:t>
            </a:r>
            <a:r>
              <a:rPr lang="en-US" b="1" dirty="0">
                <a:ea typeface="Gill Sans Light" charset="0"/>
                <a:cs typeface="Gill Sans Light" charset="0"/>
              </a:rPr>
              <a:t> of the People in London”</a:t>
            </a:r>
          </a:p>
          <a:p>
            <a:pPr marL="822960" lvl="1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First Edition</a:t>
            </a:r>
          </a:p>
          <a:p>
            <a:pPr marL="1131570" lvl="2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Life and </a:t>
            </a:r>
            <a:r>
              <a:rPr lang="en-US" dirty="0" err="1">
                <a:ea typeface="Gill Sans Light" charset="0"/>
                <a:cs typeface="Gill Sans Light" charset="0"/>
              </a:rPr>
              <a:t>Labour</a:t>
            </a:r>
            <a:r>
              <a:rPr lang="en-US" dirty="0">
                <a:ea typeface="Gill Sans Light" charset="0"/>
                <a:cs typeface="Gill Sans Light" charset="0"/>
              </a:rPr>
              <a:t> of the People, Vol. I (1889)</a:t>
            </a:r>
          </a:p>
          <a:p>
            <a:pPr marL="1131570" lvl="2" indent="-205740">
              <a:buSzPct val="125000"/>
              <a:buFont typeface="Gill Sans Light" charset="0"/>
              <a:buChar char="•"/>
            </a:pPr>
            <a:r>
              <a:rPr lang="en-US" dirty="0" err="1">
                <a:ea typeface="Gill Sans Light" charset="0"/>
                <a:cs typeface="Gill Sans Light" charset="0"/>
              </a:rPr>
              <a:t>Labour</a:t>
            </a:r>
            <a:r>
              <a:rPr lang="en-US" dirty="0">
                <a:ea typeface="Gill Sans Light" charset="0"/>
                <a:cs typeface="Gill Sans Light" charset="0"/>
              </a:rPr>
              <a:t> and Life of the People, </a:t>
            </a:r>
            <a:r>
              <a:rPr lang="en-US" dirty="0" err="1">
                <a:ea typeface="Gill Sans Light" charset="0"/>
                <a:cs typeface="Gill Sans Light" charset="0"/>
              </a:rPr>
              <a:t>Vol</a:t>
            </a:r>
            <a:r>
              <a:rPr lang="en-US" dirty="0">
                <a:ea typeface="Gill Sans Light" charset="0"/>
                <a:cs typeface="Gill Sans Light" charset="0"/>
              </a:rPr>
              <a:t> II (1891)</a:t>
            </a:r>
          </a:p>
          <a:p>
            <a:pPr marL="822960" lvl="1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Second Edition</a:t>
            </a:r>
          </a:p>
          <a:p>
            <a:pPr marL="1131570" lvl="2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Life and </a:t>
            </a:r>
            <a:r>
              <a:rPr lang="en-US" dirty="0" err="1">
                <a:ea typeface="Gill Sans Light" charset="0"/>
                <a:cs typeface="Gill Sans Light" charset="0"/>
              </a:rPr>
              <a:t>Labour</a:t>
            </a:r>
            <a:r>
              <a:rPr lang="en-US" dirty="0">
                <a:ea typeface="Gill Sans Light" charset="0"/>
                <a:cs typeface="Gill Sans Light" charset="0"/>
              </a:rPr>
              <a:t> of the People in London; 9 volumes 1892-97</a:t>
            </a:r>
          </a:p>
          <a:p>
            <a:pPr marL="822960" lvl="1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Third Edition</a:t>
            </a:r>
          </a:p>
          <a:p>
            <a:pPr marL="1131570" lvl="2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Life and </a:t>
            </a:r>
            <a:r>
              <a:rPr lang="en-US" dirty="0" err="1">
                <a:ea typeface="Gill Sans Light" charset="0"/>
                <a:cs typeface="Gill Sans Light" charset="0"/>
              </a:rPr>
              <a:t>Labour</a:t>
            </a:r>
            <a:r>
              <a:rPr lang="en-US" dirty="0">
                <a:ea typeface="Gill Sans Light" charset="0"/>
                <a:cs typeface="Gill Sans Light" charset="0"/>
              </a:rPr>
              <a:t> of the People in London; 17 volumes (1902-03)</a:t>
            </a:r>
          </a:p>
          <a:p>
            <a:pPr marL="205740" indent="-205740">
              <a:buSzPct val="125000"/>
              <a:buFont typeface="Gill Sans Light" charset="0"/>
              <a:buChar char="•"/>
            </a:pPr>
            <a:r>
              <a:rPr lang="en-US" dirty="0">
                <a:ea typeface="Gill Sans Light" charset="0"/>
                <a:cs typeface="Gill Sans Light" charset="0"/>
              </a:rPr>
              <a:t>Quantitative and Qualitative</a:t>
            </a:r>
          </a:p>
        </p:txBody>
      </p:sp>
    </p:spTree>
    <p:extLst>
      <p:ext uri="{BB962C8B-B14F-4D97-AF65-F5344CB8AC3E}">
        <p14:creationId xmlns:p14="http://schemas.microsoft.com/office/powerpoint/2010/main" val="28161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" y="237440"/>
            <a:ext cx="8252460" cy="509920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3010" name="Rectangle 2"/>
          <p:cNvSpPr>
            <a:spLocks/>
          </p:cNvSpPr>
          <p:nvPr/>
        </p:nvSpPr>
        <p:spPr bwMode="auto">
          <a:xfrm>
            <a:off x="3383280" y="3917900"/>
            <a:ext cx="5657850" cy="2114550"/>
          </a:xfrm>
          <a:prstGeom prst="rect">
            <a:avLst/>
          </a:prstGeom>
          <a:solidFill>
            <a:srgbClr val="000000">
              <a:alpha val="68999"/>
            </a:srgbClr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43011" name="Rectangle 3"/>
          <p:cNvSpPr>
            <a:spLocks/>
          </p:cNvSpPr>
          <p:nvPr/>
        </p:nvSpPr>
        <p:spPr bwMode="auto">
          <a:xfrm>
            <a:off x="3497580" y="4029616"/>
            <a:ext cx="5440680" cy="193899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1400" b="1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Description</a:t>
            </a:r>
            <a:endParaRPr lang="en-US" sz="1400" dirty="0">
              <a:solidFill>
                <a:srgbClr val="FFFFFF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algn="l"/>
            <a:r>
              <a:rPr lang="en-US" sz="1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BLACK: Lowest class. Vicious, semi-criminal.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DARK BLUE: Very poor, casual. Chronic want.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LIGHT BLUE: Poor. 18s. to 21s. a week for a moderate family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PURPLE: Mixed. Some comfortable others poor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PINK: Fairly comfortable. Good ordinary earnings.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RED: Middle class. Well-to-do.</a:t>
            </a:r>
          </a:p>
          <a:p>
            <a:pPr algn="l"/>
            <a:r>
              <a:rPr lang="en-US" sz="14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YELLOW: Upper-middle and Upper classes. Wealthy.</a:t>
            </a:r>
          </a:p>
          <a:p>
            <a:endParaRPr lang="en-US" sz="1400" dirty="0">
              <a:solidFill>
                <a:srgbClr val="FFFFFF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7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/>
          </p:cNvSpPr>
          <p:nvPr/>
        </p:nvSpPr>
        <p:spPr bwMode="auto">
          <a:xfrm>
            <a:off x="251459" y="1272981"/>
            <a:ext cx="6489999" cy="227401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normAutofit fontScale="77500" lnSpcReduction="20000"/>
          </a:bodyPr>
          <a:lstStyle/>
          <a:p>
            <a:pPr algn="l">
              <a:lnSpc>
                <a:spcPct val="170000"/>
              </a:lnSpc>
              <a:buSzPct val="125000"/>
              <a:buFont typeface="Arial" pitchFamily="34" charset="0"/>
              <a:buChar char="•"/>
            </a:pPr>
            <a:r>
              <a:rPr lang="en-US" sz="2200" dirty="0">
                <a:ea typeface="Gill Sans Light" charset="0"/>
                <a:cs typeface="Gill Sans Light" charset="0"/>
              </a:rPr>
              <a:t>Technique developed </a:t>
            </a:r>
            <a:r>
              <a:rPr lang="en-US" sz="2200" dirty="0" smtClean="0">
                <a:ea typeface="Gill Sans Light" charset="0"/>
                <a:cs typeface="Gill Sans Light" charset="0"/>
              </a:rPr>
              <a:t>in 1970’s attributed </a:t>
            </a:r>
            <a:r>
              <a:rPr lang="en-US" sz="2200" dirty="0">
                <a:ea typeface="Gill Sans Light" charset="0"/>
                <a:cs typeface="Gill Sans Light" charset="0"/>
              </a:rPr>
              <a:t>to </a:t>
            </a:r>
            <a:r>
              <a:rPr lang="en-US" sz="2200" u="sng" dirty="0">
                <a:ea typeface="Gill Sans Light" charset="0"/>
                <a:cs typeface="Gill Sans Light" charset="0"/>
              </a:rPr>
              <a:t>Richard </a:t>
            </a:r>
            <a:r>
              <a:rPr lang="en-US" sz="2200" u="sng" dirty="0" smtClean="0">
                <a:ea typeface="Gill Sans Light" charset="0"/>
                <a:cs typeface="Gill Sans Light" charset="0"/>
              </a:rPr>
              <a:t>Webber</a:t>
            </a:r>
          </a:p>
          <a:p>
            <a:pPr algn="l">
              <a:lnSpc>
                <a:spcPct val="170000"/>
              </a:lnSpc>
              <a:buSzPct val="125000"/>
              <a:buFont typeface="Arial" pitchFamily="34" charset="0"/>
              <a:buChar char="•"/>
            </a:pPr>
            <a:r>
              <a:rPr lang="en-US" sz="2200" dirty="0" smtClean="0">
                <a:ea typeface="Gill Sans Light" charset="0"/>
                <a:cs typeface="Gill Sans Light" charset="0"/>
              </a:rPr>
              <a:t>Identify </a:t>
            </a:r>
            <a:r>
              <a:rPr lang="en-US" sz="2200" dirty="0">
                <a:ea typeface="Gill Sans Light" charset="0"/>
                <a:cs typeface="Gill Sans Light" charset="0"/>
              </a:rPr>
              <a:t>similar </a:t>
            </a:r>
            <a:r>
              <a:rPr lang="en-US" sz="2200" dirty="0" smtClean="0">
                <a:ea typeface="Gill Sans Light" charset="0"/>
                <a:cs typeface="Gill Sans Light" charset="0"/>
              </a:rPr>
              <a:t>neighborhoods</a:t>
            </a:r>
          </a:p>
          <a:p>
            <a:pPr algn="l">
              <a:lnSpc>
                <a:spcPct val="170000"/>
              </a:lnSpc>
              <a:buSzPct val="125000"/>
              <a:buFont typeface="Arial" pitchFamily="34" charset="0"/>
              <a:buChar char="•"/>
            </a:pPr>
            <a:r>
              <a:rPr lang="en-US" sz="2200" dirty="0" smtClean="0">
                <a:ea typeface="Gill Sans Light" charset="0"/>
                <a:cs typeface="Gill Sans Light" charset="0"/>
              </a:rPr>
              <a:t>Target </a:t>
            </a:r>
            <a:r>
              <a:rPr lang="en-US" sz="2200" dirty="0">
                <a:ea typeface="Gill Sans Light" charset="0"/>
                <a:cs typeface="Gill Sans Light" charset="0"/>
              </a:rPr>
              <a:t>urban deprivation </a:t>
            </a:r>
            <a:r>
              <a:rPr lang="en-US" sz="2200" dirty="0" smtClean="0">
                <a:ea typeface="Gill Sans Light" charset="0"/>
                <a:cs typeface="Gill Sans Light" charset="0"/>
              </a:rPr>
              <a:t>Funding</a:t>
            </a:r>
          </a:p>
          <a:p>
            <a:pPr lvl="1">
              <a:lnSpc>
                <a:spcPct val="170000"/>
              </a:lnSpc>
              <a:buSzPct val="125000"/>
              <a:buFont typeface="Arial" pitchFamily="34" charset="0"/>
              <a:buChar char="•"/>
            </a:pPr>
            <a:r>
              <a:rPr lang="en-US" sz="2200" dirty="0" smtClean="0">
                <a:ea typeface="Gill Sans Light" charset="0"/>
                <a:cs typeface="Gill Sans Light" charset="0"/>
              </a:rPr>
              <a:t>Public </a:t>
            </a:r>
            <a:r>
              <a:rPr lang="en-US" sz="2200" dirty="0">
                <a:ea typeface="Gill Sans Light" charset="0"/>
                <a:cs typeface="Gill Sans Light" charset="0"/>
              </a:rPr>
              <a:t>Sector </a:t>
            </a:r>
            <a:r>
              <a:rPr lang="en-US" sz="2200" dirty="0" smtClean="0">
                <a:ea typeface="Gill Sans Light" charset="0"/>
                <a:cs typeface="Gill Sans Light" charset="0"/>
              </a:rPr>
              <a:t>– Government</a:t>
            </a:r>
          </a:p>
          <a:p>
            <a:pPr lvl="1">
              <a:lnSpc>
                <a:spcPct val="170000"/>
              </a:lnSpc>
              <a:buSzPct val="125000"/>
              <a:buFont typeface="Arial" pitchFamily="34" charset="0"/>
              <a:buChar char="•"/>
            </a:pPr>
            <a:r>
              <a:rPr lang="en-US" sz="2200" dirty="0" smtClean="0">
                <a:ea typeface="Gill Sans Light" charset="0"/>
                <a:cs typeface="Gill Sans Light" charset="0"/>
              </a:rPr>
              <a:t>Enumeration </a:t>
            </a:r>
            <a:r>
              <a:rPr lang="en-US" sz="2200" dirty="0">
                <a:ea typeface="Gill Sans Light" charset="0"/>
                <a:cs typeface="Gill Sans Light" charset="0"/>
              </a:rPr>
              <a:t>District </a:t>
            </a:r>
            <a:r>
              <a:rPr lang="en-US" sz="2200" dirty="0" smtClean="0">
                <a:ea typeface="Gill Sans Light" charset="0"/>
                <a:cs typeface="Gill Sans Light" charset="0"/>
              </a:rPr>
              <a:t>Level</a:t>
            </a:r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92240" y="2141649"/>
            <a:ext cx="2400300" cy="352615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2062" y="2157365"/>
            <a:ext cx="2526030" cy="351043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xfrm>
            <a:off x="251460" y="605790"/>
            <a:ext cx="8641080" cy="891316"/>
          </a:xfrm>
          <a:ln/>
        </p:spPr>
        <p:txBody>
          <a:bodyPr lIns="82296" tIns="41148" rIns="82296" bIns="41148"/>
          <a:lstStyle/>
          <a:p>
            <a:r>
              <a:rPr lang="en-US" dirty="0"/>
              <a:t>Origins of </a:t>
            </a:r>
            <a:r>
              <a:rPr lang="en-US" dirty="0" err="1"/>
              <a:t>Geodemographics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2297" y="3851707"/>
            <a:ext cx="1462453" cy="2193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7702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Geodemographic</a:t>
            </a:r>
            <a:r>
              <a:rPr lang="en-US" dirty="0" smtClean="0"/>
              <a:t> Classification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Experian: Mosaic</a:t>
            </a:r>
          </a:p>
          <a:p>
            <a:r>
              <a:rPr lang="en-US" dirty="0" smtClean="0"/>
              <a:t>Acorn: CACI</a:t>
            </a:r>
          </a:p>
          <a:p>
            <a:r>
              <a:rPr lang="en-US" dirty="0" smtClean="0"/>
              <a:t>People2Places</a:t>
            </a:r>
          </a:p>
          <a:p>
            <a:r>
              <a:rPr lang="en-US" dirty="0" smtClean="0"/>
              <a:t>OAC 2001 and 2011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82296" tIns="41148" rIns="82296" bIns="41148"/>
          <a:lstStyle/>
          <a:p>
            <a:r>
              <a:rPr lang="en-US"/>
              <a:t>OAC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3512" y="1417638"/>
            <a:ext cx="3453288" cy="489204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  <a:effectLst>
            <a:outerShdw dist="76199" dir="2700000" algn="ctr" rotWithShape="0">
              <a:schemeClr val="bg2">
                <a:alpha val="75000"/>
              </a:schemeClr>
            </a:outerShdw>
          </a:effectLst>
        </p:spPr>
      </p:pic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460" y="1676400"/>
            <a:ext cx="4526280" cy="4103370"/>
          </a:xfrm>
          <a:noFill/>
          <a:ln w="12700">
            <a:miter lim="800000"/>
            <a:headEnd/>
            <a:tailEnd/>
          </a:ln>
        </p:spPr>
        <p:txBody>
          <a:bodyPr vert="horz" wrap="square" lIns="82296" tIns="41148" rIns="0" bIns="41148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r>
              <a:rPr lang="en-US" sz="2100" dirty="0"/>
              <a:t>41 Variables</a:t>
            </a:r>
          </a:p>
          <a:p>
            <a:pPr lvl="1">
              <a:spcBef>
                <a:spcPts val="2430"/>
              </a:spcBef>
            </a:pPr>
            <a:r>
              <a:rPr lang="en-US" sz="2100" dirty="0"/>
              <a:t>100% 2001 Census</a:t>
            </a:r>
          </a:p>
          <a:p>
            <a:pPr>
              <a:spcBef>
                <a:spcPts val="2430"/>
              </a:spcBef>
            </a:pPr>
            <a:r>
              <a:rPr lang="en-US" sz="2100" dirty="0"/>
              <a:t>Open Methodology</a:t>
            </a:r>
          </a:p>
          <a:p>
            <a:pPr lvl="1">
              <a:spcBef>
                <a:spcPts val="2430"/>
              </a:spcBef>
            </a:pPr>
            <a:r>
              <a:rPr lang="en-US" sz="2100" dirty="0"/>
              <a:t>Peer </a:t>
            </a:r>
            <a:r>
              <a:rPr lang="en-US" sz="2100" dirty="0" smtClean="0"/>
              <a:t>Reviewed</a:t>
            </a:r>
          </a:p>
          <a:p>
            <a:pPr lvl="1">
              <a:spcBef>
                <a:spcPts val="2430"/>
              </a:spcBef>
            </a:pPr>
            <a:r>
              <a:rPr lang="en-US" sz="2100" dirty="0" smtClean="0"/>
              <a:t>ONS and UCL</a:t>
            </a:r>
            <a:endParaRPr lang="en-US" sz="2100" dirty="0"/>
          </a:p>
          <a:p>
            <a:pPr>
              <a:spcBef>
                <a:spcPts val="2430"/>
              </a:spcBef>
            </a:pPr>
            <a:r>
              <a:rPr lang="en-US" sz="2100" dirty="0"/>
              <a:t>7 </a:t>
            </a:r>
            <a:r>
              <a:rPr lang="en-US" sz="2100" dirty="0" err="1"/>
              <a:t>SuperGroups</a:t>
            </a:r>
            <a:endParaRPr lang="en-US" sz="2100" dirty="0"/>
          </a:p>
          <a:p>
            <a:pPr>
              <a:spcBef>
                <a:spcPts val="2430"/>
              </a:spcBef>
            </a:pPr>
            <a:r>
              <a:rPr lang="en-US" sz="2100" dirty="0"/>
              <a:t>21 Groups</a:t>
            </a:r>
          </a:p>
          <a:p>
            <a:pPr>
              <a:spcBef>
                <a:spcPts val="2430"/>
              </a:spcBef>
            </a:pPr>
            <a:r>
              <a:rPr lang="en-US" sz="2100" dirty="0"/>
              <a:t>52 </a:t>
            </a:r>
            <a:r>
              <a:rPr lang="en-US" sz="2100" dirty="0" err="1"/>
              <a:t>SubGroups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2534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Content Placeholder 2"/>
          <p:cNvSpPr>
            <a:spLocks noGrp="1"/>
          </p:cNvSpPr>
          <p:nvPr>
            <p:ph idx="1"/>
          </p:nvPr>
        </p:nvSpPr>
        <p:spPr>
          <a:xfrm>
            <a:off x="457200" y="406400"/>
            <a:ext cx="8229600" cy="5719763"/>
          </a:xfrm>
        </p:spPr>
        <p:txBody>
          <a:bodyPr/>
          <a:lstStyle/>
          <a:p>
            <a:pPr algn="just" eaLnBrk="1" hangingPunct="1"/>
            <a:r>
              <a:rPr lang="en-US" dirty="0" smtClean="0">
                <a:latin typeface="Calibri" charset="0"/>
              </a:rPr>
              <a:t>7 </a:t>
            </a:r>
            <a:r>
              <a:rPr lang="en-US" dirty="0" err="1">
                <a:latin typeface="Calibri" charset="0"/>
              </a:rPr>
              <a:t>Supergroups</a:t>
            </a:r>
            <a:r>
              <a:rPr lang="en-US" dirty="0">
                <a:latin typeface="Calibri" charset="0"/>
              </a:rPr>
              <a:t>, </a:t>
            </a:r>
            <a:r>
              <a:rPr lang="en-US" dirty="0" smtClean="0">
                <a:latin typeface="Calibri" charset="0"/>
              </a:rPr>
              <a:t>21 </a:t>
            </a:r>
            <a:r>
              <a:rPr lang="en-US" dirty="0">
                <a:latin typeface="Calibri" charset="0"/>
              </a:rPr>
              <a:t>Groups and </a:t>
            </a:r>
            <a:r>
              <a:rPr lang="en-US" dirty="0" smtClean="0">
                <a:latin typeface="Calibri" charset="0"/>
              </a:rPr>
              <a:t>52 </a:t>
            </a:r>
            <a:r>
              <a:rPr lang="en-US" dirty="0">
                <a:latin typeface="Calibri" charset="0"/>
              </a:rPr>
              <a:t>Subgroups:</a:t>
            </a:r>
          </a:p>
          <a:p>
            <a:pPr lvl="1" algn="just" eaLnBrk="1" hangingPunct="1"/>
            <a:r>
              <a:rPr lang="en-US" dirty="0">
                <a:latin typeface="Calibri" charset="0"/>
              </a:rPr>
              <a:t>1 </a:t>
            </a:r>
            <a:r>
              <a:rPr lang="en-US" dirty="0" smtClean="0">
                <a:latin typeface="Calibri" charset="0"/>
              </a:rPr>
              <a:t>– Blue Collar Communities</a:t>
            </a:r>
            <a:endParaRPr lang="en-US" dirty="0">
              <a:latin typeface="Calibri" charset="0"/>
            </a:endParaRPr>
          </a:p>
          <a:p>
            <a:pPr lvl="1" algn="just" eaLnBrk="1" hangingPunct="1"/>
            <a:r>
              <a:rPr lang="en-US" dirty="0">
                <a:latin typeface="Calibri" charset="0"/>
              </a:rPr>
              <a:t>2 </a:t>
            </a:r>
            <a:r>
              <a:rPr lang="en-US" dirty="0" smtClean="0">
                <a:latin typeface="Calibri" charset="0"/>
              </a:rPr>
              <a:t>– City Living</a:t>
            </a:r>
            <a:endParaRPr lang="en-US" dirty="0">
              <a:latin typeface="Calibri" charset="0"/>
            </a:endParaRPr>
          </a:p>
          <a:p>
            <a:pPr lvl="1" algn="just" eaLnBrk="1" hangingPunct="1"/>
            <a:r>
              <a:rPr lang="en-US" dirty="0">
                <a:latin typeface="Calibri" charset="0"/>
              </a:rPr>
              <a:t>3 </a:t>
            </a:r>
            <a:r>
              <a:rPr lang="en-US" dirty="0" smtClean="0">
                <a:latin typeface="Calibri" charset="0"/>
              </a:rPr>
              <a:t>– Countryside </a:t>
            </a:r>
            <a:endParaRPr lang="en-US" dirty="0">
              <a:latin typeface="Calibri" charset="0"/>
            </a:endParaRPr>
          </a:p>
          <a:p>
            <a:pPr lvl="1" algn="just" eaLnBrk="1" hangingPunct="1"/>
            <a:r>
              <a:rPr lang="en-US" dirty="0">
                <a:latin typeface="Calibri" charset="0"/>
              </a:rPr>
              <a:t>4 </a:t>
            </a:r>
            <a:r>
              <a:rPr lang="en-US" dirty="0" smtClean="0">
                <a:latin typeface="Calibri" charset="0"/>
              </a:rPr>
              <a:t>– Prospering Suburbs</a:t>
            </a:r>
            <a:endParaRPr lang="en-US" dirty="0">
              <a:latin typeface="Calibri" charset="0"/>
            </a:endParaRPr>
          </a:p>
          <a:p>
            <a:pPr lvl="1" algn="just" eaLnBrk="1" hangingPunct="1"/>
            <a:r>
              <a:rPr lang="en-US" dirty="0">
                <a:latin typeface="Calibri" charset="0"/>
              </a:rPr>
              <a:t>5 </a:t>
            </a:r>
            <a:r>
              <a:rPr lang="en-US" dirty="0" smtClean="0">
                <a:latin typeface="Calibri" charset="0"/>
              </a:rPr>
              <a:t>– Constrained by Circumstances</a:t>
            </a:r>
            <a:endParaRPr lang="en-US" dirty="0">
              <a:latin typeface="Calibri" charset="0"/>
            </a:endParaRPr>
          </a:p>
          <a:p>
            <a:pPr lvl="1" algn="just" eaLnBrk="1" hangingPunct="1"/>
            <a:r>
              <a:rPr lang="en-US" dirty="0">
                <a:latin typeface="Calibri" charset="0"/>
              </a:rPr>
              <a:t>6 </a:t>
            </a:r>
            <a:r>
              <a:rPr lang="en-US" dirty="0" smtClean="0">
                <a:latin typeface="Calibri" charset="0"/>
              </a:rPr>
              <a:t>– Typical Traits</a:t>
            </a:r>
            <a:endParaRPr lang="en-US" dirty="0">
              <a:latin typeface="Calibri" charset="0"/>
            </a:endParaRPr>
          </a:p>
          <a:p>
            <a:pPr lvl="2" algn="just" eaLnBrk="1" hangingPunct="1"/>
            <a:r>
              <a:rPr lang="en-US" dirty="0" smtClean="0">
                <a:latin typeface="Calibri" charset="0"/>
              </a:rPr>
              <a:t>6a – Settled Households</a:t>
            </a:r>
            <a:endParaRPr lang="en-US" dirty="0">
              <a:latin typeface="Calibri" charset="0"/>
            </a:endParaRPr>
          </a:p>
          <a:p>
            <a:pPr lvl="3" algn="just" eaLnBrk="1" hangingPunct="1"/>
            <a:r>
              <a:rPr lang="en-US" dirty="0">
                <a:latin typeface="Calibri" charset="0"/>
              </a:rPr>
              <a:t>6b2 - </a:t>
            </a:r>
            <a:r>
              <a:rPr lang="en-US" dirty="0" smtClean="0">
                <a:latin typeface="Calibri" charset="0"/>
              </a:rPr>
              <a:t>Suburban Families</a:t>
            </a:r>
            <a:endParaRPr lang="en-US" dirty="0">
              <a:latin typeface="Calibri" charset="0"/>
            </a:endParaRPr>
          </a:p>
          <a:p>
            <a:pPr lvl="1" algn="just" eaLnBrk="1" hangingPunct="1"/>
            <a:r>
              <a:rPr lang="en-US" dirty="0">
                <a:latin typeface="Calibri" charset="0"/>
              </a:rPr>
              <a:t>7 </a:t>
            </a:r>
            <a:r>
              <a:rPr lang="en-US" dirty="0" smtClean="0">
                <a:latin typeface="Calibri" charset="0"/>
              </a:rPr>
              <a:t>– Multicultural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6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Calibri" charset="0"/>
              </a:rPr>
              <a:t>2 </a:t>
            </a:r>
            <a:r>
              <a:rPr lang="en-GB" dirty="0" smtClean="0">
                <a:latin typeface="Calibri" charset="0"/>
              </a:rPr>
              <a:t>– City Living</a:t>
            </a:r>
            <a:endParaRPr lang="en-GB" dirty="0">
              <a:latin typeface="Calibri" charset="0"/>
            </a:endParaRPr>
          </a:p>
        </p:txBody>
      </p:sp>
      <p:pic>
        <p:nvPicPr>
          <p:cNvPr id="51202" name="Picture 2" descr="C:\Users\Civic205\Documents\My Dropbox\Data\CACI\Pictures\TypeQ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388" y="1595438"/>
            <a:ext cx="3427412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3" descr="C:\Users\Civic205\Documents\My Dropbox\Data\CACI\Pictures\5Q\Group Q - Bill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9"/>
          <a:stretch>
            <a:fillRect/>
          </a:stretch>
        </p:blipFill>
        <p:spPr bwMode="auto">
          <a:xfrm>
            <a:off x="3430588" y="3995738"/>
            <a:ext cx="2605087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 descr="C:\Users\Civic205\Documents\My Dropbox\Data\CACI\Pictures\5Q\Group Q - Clothes and Bik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88" y="1595438"/>
            <a:ext cx="170815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5" descr="C:\Users\Civic205\Documents\My Dropbox\Data\CACI\Pictures\5Q\Group Q - No Ball Gam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3"/>
          <a:stretch>
            <a:fillRect/>
          </a:stretch>
        </p:blipFill>
        <p:spPr bwMode="auto">
          <a:xfrm>
            <a:off x="6200775" y="3995738"/>
            <a:ext cx="24860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11"/>
          <p:cNvSpPr txBox="1">
            <a:spLocks noChangeArrowheads="1"/>
          </p:cNvSpPr>
          <p:nvPr/>
        </p:nvSpPr>
        <p:spPr bwMode="auto">
          <a:xfrm>
            <a:off x="152400" y="2857500"/>
            <a:ext cx="3098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GB" sz="1800">
                <a:latin typeface="Calibri" charset="0"/>
              </a:rPr>
              <a:t> Densely populated urban areas with a young multi-ethnic population, primarily in and around London.</a:t>
            </a:r>
          </a:p>
          <a:p>
            <a:pPr eaLnBrk="1" hangingPunct="1">
              <a:buFont typeface="Arial" charset="0"/>
              <a:buChar char="•"/>
            </a:pPr>
            <a:r>
              <a:rPr lang="en-GB" sz="1800">
                <a:latin typeface="Calibri" charset="0"/>
              </a:rPr>
              <a:t> High debt</a:t>
            </a:r>
          </a:p>
          <a:p>
            <a:pPr eaLnBrk="1" hangingPunct="1">
              <a:buFont typeface="Arial" charset="0"/>
              <a:buChar char="•"/>
            </a:pPr>
            <a:r>
              <a:rPr lang="en-GB" sz="1800">
                <a:latin typeface="Calibri" charset="0"/>
              </a:rPr>
              <a:t> Low home ownership</a:t>
            </a:r>
          </a:p>
          <a:p>
            <a:pPr eaLnBrk="1" hangingPunct="1">
              <a:buFont typeface="Arial" charset="0"/>
              <a:buChar char="•"/>
            </a:pPr>
            <a:r>
              <a:rPr lang="en-GB" sz="1800">
                <a:latin typeface="Calibri" charset="0"/>
              </a:rPr>
              <a:t> Poor health</a:t>
            </a:r>
          </a:p>
          <a:p>
            <a:pPr eaLnBrk="1" hangingPunct="1"/>
            <a:endParaRPr lang="en-GB" sz="1800">
              <a:latin typeface="Calibri" charset="0"/>
            </a:endParaRPr>
          </a:p>
        </p:txBody>
      </p:sp>
      <p:sp>
        <p:nvSpPr>
          <p:cNvPr id="51207" name="TextBox 1"/>
          <p:cNvSpPr txBox="1">
            <a:spLocks noChangeArrowheads="1"/>
          </p:cNvSpPr>
          <p:nvPr/>
        </p:nvSpPr>
        <p:spPr bwMode="auto">
          <a:xfrm>
            <a:off x="0" y="90488"/>
            <a:ext cx="1657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800">
                <a:latin typeface="Calibri" charset="0"/>
              </a:rPr>
              <a:t>“</a:t>
            </a:r>
            <a:r>
              <a:rPr lang="en-US" altLang="ja-JP" sz="1800">
                <a:latin typeface="Calibri" charset="0"/>
              </a:rPr>
              <a:t>Pen Portraits:</a:t>
            </a:r>
            <a:r>
              <a:rPr lang="ja-JP" altLang="en-US" sz="1800">
                <a:latin typeface="Calibri" charset="0"/>
              </a:rPr>
              <a:t>”</a:t>
            </a:r>
            <a:endParaRPr lang="en-US" sz="18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41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>
                <a:latin typeface="Calibri" charset="0"/>
              </a:rPr>
              <a:t>7 </a:t>
            </a:r>
            <a:r>
              <a:rPr lang="en-GB" dirty="0">
                <a:latin typeface="Calibri" charset="0"/>
              </a:rPr>
              <a:t>- </a:t>
            </a:r>
            <a:r>
              <a:rPr lang="en-GB" dirty="0" smtClean="0">
                <a:latin typeface="Calibri" charset="0"/>
              </a:rPr>
              <a:t>Multicultural</a:t>
            </a:r>
            <a:endParaRPr lang="en-GB" dirty="0">
              <a:latin typeface="Calibri" charset="0"/>
            </a:endParaRPr>
          </a:p>
        </p:txBody>
      </p:sp>
      <p:pic>
        <p:nvPicPr>
          <p:cNvPr id="52226" name="Picture 2" descr="C:\Users\Civic205\Documents\My Dropbox\Data\CACI\Pictures\TypeK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3505200"/>
            <a:ext cx="35274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 descr="C:\Users\Civic205\Documents\My Dropbox\Data\CACI\Pictures\TypeK3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063" y="3505200"/>
            <a:ext cx="3500437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457200" y="1295400"/>
            <a:ext cx="8047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GB">
                <a:latin typeface="Calibri" charset="0"/>
              </a:rPr>
              <a:t>These are poor urban areas where poorly paid young people and a relatively high ethnic mix are key characteristics. These young families live in the terraced streets of many major cities, including Birmingham, Bradford and London.</a:t>
            </a:r>
          </a:p>
        </p:txBody>
      </p:sp>
    </p:spTree>
    <p:extLst>
      <p:ext uri="{BB962C8B-B14F-4D97-AF65-F5344CB8AC3E}">
        <p14:creationId xmlns:p14="http://schemas.microsoft.com/office/powerpoint/2010/main" val="122861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276225"/>
            <a:ext cx="8416925" cy="571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398588" y="942975"/>
            <a:ext cx="2114550" cy="3162300"/>
            <a:chOff x="1398797" y="943253"/>
            <a:chExt cx="2113663" cy="3162584"/>
          </a:xfrm>
        </p:grpSpPr>
        <p:pic>
          <p:nvPicPr>
            <p:cNvPr id="5326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8797" y="943253"/>
              <a:ext cx="2113663" cy="1190346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Arrow Connector 6"/>
            <p:cNvCxnSpPr>
              <a:cxnSpLocks noChangeShapeType="1"/>
            </p:cNvCxnSpPr>
            <p:nvPr/>
          </p:nvCxnSpPr>
          <p:spPr bwMode="auto">
            <a:xfrm rot="16200000" flipH="1">
              <a:off x="1887040" y="2702574"/>
              <a:ext cx="1971852" cy="834675"/>
            </a:xfrm>
            <a:prstGeom prst="straightConnector1">
              <a:avLst/>
            </a:prstGeom>
            <a:noFill/>
            <a:ln w="25400">
              <a:solidFill>
                <a:srgbClr val="262626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228600" y="4027488"/>
            <a:ext cx="4532313" cy="1741487"/>
            <a:chOff x="229188" y="4028010"/>
            <a:chExt cx="4531071" cy="1740997"/>
          </a:xfrm>
        </p:grpSpPr>
        <p:pic>
          <p:nvPicPr>
            <p:cNvPr id="5326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188" y="4028010"/>
              <a:ext cx="2576765" cy="1740997"/>
            </a:xfrm>
            <a:prstGeom prst="rect">
              <a:avLst/>
            </a:prstGeom>
            <a:noFill/>
            <a:ln w="28575">
              <a:solidFill>
                <a:srgbClr val="7030A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" name="Straight Arrow Connector 10"/>
            <p:cNvCxnSpPr>
              <a:cxnSpLocks noChangeShapeType="1"/>
            </p:cNvCxnSpPr>
            <p:nvPr/>
          </p:nvCxnSpPr>
          <p:spPr bwMode="auto">
            <a:xfrm>
              <a:off x="2806582" y="4899302"/>
              <a:ext cx="1953677" cy="515793"/>
            </a:xfrm>
            <a:prstGeom prst="straightConnector1">
              <a:avLst/>
            </a:prstGeom>
            <a:noFill/>
            <a:ln w="25400">
              <a:solidFill>
                <a:srgbClr val="262626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727700" y="71438"/>
            <a:ext cx="3140075" cy="1531937"/>
            <a:chOff x="5728448" y="71720"/>
            <a:chExt cx="3139780" cy="1530865"/>
          </a:xfrm>
        </p:grpSpPr>
        <p:pic>
          <p:nvPicPr>
            <p:cNvPr id="5326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6598" y="71720"/>
              <a:ext cx="2631630" cy="15308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Straight Arrow Connector 18"/>
            <p:cNvCxnSpPr>
              <a:cxnSpLocks noChangeShapeType="1"/>
            </p:cNvCxnSpPr>
            <p:nvPr/>
          </p:nvCxnSpPr>
          <p:spPr bwMode="auto">
            <a:xfrm rot="10800000" flipV="1">
              <a:off x="5728448" y="837945"/>
              <a:ext cx="507952" cy="104702"/>
            </a:xfrm>
            <a:prstGeom prst="straightConnector1">
              <a:avLst/>
            </a:prstGeom>
            <a:noFill/>
            <a:ln w="25400">
              <a:solidFill>
                <a:srgbClr val="262626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5094288" y="3927475"/>
            <a:ext cx="3773487" cy="2165350"/>
            <a:chOff x="5094271" y="3249145"/>
            <a:chExt cx="3773957" cy="2165537"/>
          </a:xfrm>
        </p:grpSpPr>
        <p:pic>
          <p:nvPicPr>
            <p:cNvPr id="107526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699183" y="3249145"/>
              <a:ext cx="3169045" cy="2165537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miter lim="800000"/>
              <a:headEnd/>
              <a:tailEnd/>
            </a:ln>
            <a:effectLst/>
          </p:spPr>
        </p:pic>
        <p:cxnSp>
          <p:nvCxnSpPr>
            <p:cNvPr id="23" name="Straight Arrow Connector 22"/>
            <p:cNvCxnSpPr>
              <a:cxnSpLocks noChangeShapeType="1"/>
            </p:cNvCxnSpPr>
            <p:nvPr/>
          </p:nvCxnSpPr>
          <p:spPr bwMode="auto">
            <a:xfrm flipH="1" flipV="1">
              <a:off x="5094271" y="3249145"/>
              <a:ext cx="604912" cy="1082769"/>
            </a:xfrm>
            <a:prstGeom prst="straightConnector1">
              <a:avLst/>
            </a:prstGeom>
            <a:noFill/>
            <a:ln w="25400">
              <a:solidFill>
                <a:srgbClr val="262626"/>
              </a:solidFill>
              <a:round/>
              <a:headEnd/>
              <a:tailEnd type="arrow" w="med" len="med"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3254" name="TextBox 2"/>
          <p:cNvSpPr txBox="1">
            <a:spLocks noChangeArrowheads="1"/>
          </p:cNvSpPr>
          <p:nvPr/>
        </p:nvSpPr>
        <p:spPr bwMode="auto">
          <a:xfrm>
            <a:off x="8569325" y="6488113"/>
            <a:ext cx="595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OAC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510338" y="6184900"/>
            <a:ext cx="1400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Multicultural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98500" y="5929313"/>
            <a:ext cx="200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Prospering Suburbs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87375" y="449263"/>
            <a:ext cx="1131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City Living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5094288" y="0"/>
            <a:ext cx="11933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Calibri" charset="0"/>
              </a:rPr>
              <a:t>Blue </a:t>
            </a:r>
            <a:r>
              <a:rPr lang="en-US" sz="1800" dirty="0" smtClean="0">
                <a:latin typeface="Calibri" charset="0"/>
              </a:rPr>
              <a:t>Collar</a:t>
            </a:r>
            <a:endParaRPr lang="en-US" sz="1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7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8680" y="121696"/>
            <a:ext cx="5886450" cy="590931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6530" y="3527836"/>
            <a:ext cx="2160270" cy="17602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696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11am – 11:30am – Talk</a:t>
            </a:r>
          </a:p>
          <a:p>
            <a:r>
              <a:rPr lang="en-US" dirty="0" smtClean="0"/>
              <a:t>11:30am – 12:45pm – Practical</a:t>
            </a:r>
          </a:p>
          <a:p>
            <a:r>
              <a:rPr lang="en-US" dirty="0" smtClean="0"/>
              <a:t>12:45pm – 1:30pm – Lunch</a:t>
            </a:r>
          </a:p>
          <a:p>
            <a:r>
              <a:rPr lang="en-US" dirty="0" smtClean="0"/>
              <a:t>1:30pm – 2:30pm – Practical</a:t>
            </a:r>
          </a:p>
          <a:p>
            <a:r>
              <a:rPr lang="en-US" dirty="0" smtClean="0"/>
              <a:t>2:30pm – 3pm – Talk </a:t>
            </a:r>
          </a:p>
          <a:p>
            <a:r>
              <a:rPr lang="en-US" dirty="0" smtClean="0"/>
              <a:t>3pm – 4pm – Optional Mapping Clinic</a:t>
            </a:r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7310" y="741522"/>
            <a:ext cx="5806440" cy="569785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3730" y="4011930"/>
            <a:ext cx="2160270" cy="17602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60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Line 1"/>
          <p:cNvSpPr>
            <a:spLocks noChangeShapeType="1"/>
          </p:cNvSpPr>
          <p:nvPr/>
        </p:nvSpPr>
        <p:spPr bwMode="auto">
          <a:xfrm flipH="1">
            <a:off x="4400550" y="2459038"/>
            <a:ext cx="1588" cy="3922712"/>
          </a:xfrm>
          <a:prstGeom prst="line">
            <a:avLst/>
          </a:prstGeom>
          <a:noFill/>
          <a:ln w="38100">
            <a:solidFill>
              <a:srgbClr val="00628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70659" name="Line 2"/>
          <p:cNvSpPr>
            <a:spLocks noChangeShapeType="1"/>
          </p:cNvSpPr>
          <p:nvPr/>
        </p:nvSpPr>
        <p:spPr bwMode="auto">
          <a:xfrm flipH="1">
            <a:off x="2408238" y="4379913"/>
            <a:ext cx="4108450" cy="9525"/>
          </a:xfrm>
          <a:prstGeom prst="line">
            <a:avLst/>
          </a:prstGeom>
          <a:noFill/>
          <a:ln w="38100">
            <a:solidFill>
              <a:srgbClr val="006283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/>
          </a:p>
        </p:txBody>
      </p:sp>
      <p:sp>
        <p:nvSpPr>
          <p:cNvPr id="63491" name="Oval 3"/>
          <p:cNvSpPr>
            <a:spLocks/>
          </p:cNvSpPr>
          <p:nvPr/>
        </p:nvSpPr>
        <p:spPr bwMode="auto">
          <a:xfrm>
            <a:off x="2216150" y="3422650"/>
            <a:ext cx="63500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492" name="Oval 4"/>
          <p:cNvSpPr>
            <a:spLocks/>
          </p:cNvSpPr>
          <p:nvPr/>
        </p:nvSpPr>
        <p:spPr bwMode="auto">
          <a:xfrm>
            <a:off x="2289175" y="3175000"/>
            <a:ext cx="63500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493" name="Oval 5"/>
          <p:cNvSpPr>
            <a:spLocks/>
          </p:cNvSpPr>
          <p:nvPr/>
        </p:nvSpPr>
        <p:spPr bwMode="auto">
          <a:xfrm>
            <a:off x="2408238" y="3101975"/>
            <a:ext cx="65087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494" name="Oval 6"/>
          <p:cNvSpPr>
            <a:spLocks/>
          </p:cNvSpPr>
          <p:nvPr/>
        </p:nvSpPr>
        <p:spPr bwMode="auto">
          <a:xfrm>
            <a:off x="2408238" y="3422650"/>
            <a:ext cx="65087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495" name="Oval 7"/>
          <p:cNvSpPr>
            <a:spLocks/>
          </p:cNvSpPr>
          <p:nvPr/>
        </p:nvSpPr>
        <p:spPr bwMode="auto">
          <a:xfrm>
            <a:off x="2536825" y="3586163"/>
            <a:ext cx="65088" cy="6508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496" name="Oval 8"/>
          <p:cNvSpPr>
            <a:spLocks/>
          </p:cNvSpPr>
          <p:nvPr/>
        </p:nvSpPr>
        <p:spPr bwMode="auto">
          <a:xfrm>
            <a:off x="2836863" y="3487738"/>
            <a:ext cx="65087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497" name="Oval 9"/>
          <p:cNvSpPr>
            <a:spLocks/>
          </p:cNvSpPr>
          <p:nvPr/>
        </p:nvSpPr>
        <p:spPr bwMode="auto">
          <a:xfrm>
            <a:off x="2974975" y="3679825"/>
            <a:ext cx="63500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498" name="Oval 10"/>
          <p:cNvSpPr>
            <a:spLocks/>
          </p:cNvSpPr>
          <p:nvPr/>
        </p:nvSpPr>
        <p:spPr bwMode="auto">
          <a:xfrm>
            <a:off x="2665413" y="3744913"/>
            <a:ext cx="65087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499" name="Oval 11"/>
          <p:cNvSpPr>
            <a:spLocks/>
          </p:cNvSpPr>
          <p:nvPr/>
        </p:nvSpPr>
        <p:spPr bwMode="auto">
          <a:xfrm>
            <a:off x="2730500" y="3165475"/>
            <a:ext cx="63500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0" name="Oval 12"/>
          <p:cNvSpPr>
            <a:spLocks/>
          </p:cNvSpPr>
          <p:nvPr/>
        </p:nvSpPr>
        <p:spPr bwMode="auto">
          <a:xfrm>
            <a:off x="2473325" y="5289550"/>
            <a:ext cx="63500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1" name="Oval 13"/>
          <p:cNvSpPr>
            <a:spLocks/>
          </p:cNvSpPr>
          <p:nvPr/>
        </p:nvSpPr>
        <p:spPr bwMode="auto">
          <a:xfrm>
            <a:off x="2879725" y="5233988"/>
            <a:ext cx="65088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2" name="Oval 14"/>
          <p:cNvSpPr>
            <a:spLocks/>
          </p:cNvSpPr>
          <p:nvPr/>
        </p:nvSpPr>
        <p:spPr bwMode="auto">
          <a:xfrm>
            <a:off x="3000375" y="5160963"/>
            <a:ext cx="65088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3" name="Oval 15"/>
          <p:cNvSpPr>
            <a:spLocks/>
          </p:cNvSpPr>
          <p:nvPr/>
        </p:nvSpPr>
        <p:spPr bwMode="auto">
          <a:xfrm>
            <a:off x="2665413" y="5289550"/>
            <a:ext cx="65087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4" name="Oval 16"/>
          <p:cNvSpPr>
            <a:spLocks/>
          </p:cNvSpPr>
          <p:nvPr/>
        </p:nvSpPr>
        <p:spPr bwMode="auto">
          <a:xfrm>
            <a:off x="2794000" y="5451475"/>
            <a:ext cx="65088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5" name="Oval 17"/>
          <p:cNvSpPr>
            <a:spLocks/>
          </p:cNvSpPr>
          <p:nvPr/>
        </p:nvSpPr>
        <p:spPr bwMode="auto">
          <a:xfrm>
            <a:off x="3094038" y="5353050"/>
            <a:ext cx="65087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6" name="Oval 18"/>
          <p:cNvSpPr>
            <a:spLocks/>
          </p:cNvSpPr>
          <p:nvPr/>
        </p:nvSpPr>
        <p:spPr bwMode="auto">
          <a:xfrm>
            <a:off x="3232150" y="5546725"/>
            <a:ext cx="63500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7" name="Oval 19"/>
          <p:cNvSpPr>
            <a:spLocks/>
          </p:cNvSpPr>
          <p:nvPr/>
        </p:nvSpPr>
        <p:spPr bwMode="auto">
          <a:xfrm>
            <a:off x="2922588" y="5610225"/>
            <a:ext cx="65087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8" name="Oval 20"/>
          <p:cNvSpPr>
            <a:spLocks/>
          </p:cNvSpPr>
          <p:nvPr/>
        </p:nvSpPr>
        <p:spPr bwMode="auto">
          <a:xfrm>
            <a:off x="3322638" y="5224463"/>
            <a:ext cx="63500" cy="6508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09" name="Oval 21"/>
          <p:cNvSpPr>
            <a:spLocks/>
          </p:cNvSpPr>
          <p:nvPr/>
        </p:nvSpPr>
        <p:spPr bwMode="auto">
          <a:xfrm>
            <a:off x="4608513" y="3744913"/>
            <a:ext cx="65087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0" name="Oval 22"/>
          <p:cNvSpPr>
            <a:spLocks/>
          </p:cNvSpPr>
          <p:nvPr/>
        </p:nvSpPr>
        <p:spPr bwMode="auto">
          <a:xfrm>
            <a:off x="4681538" y="3495675"/>
            <a:ext cx="65087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1" name="Oval 23"/>
          <p:cNvSpPr>
            <a:spLocks/>
          </p:cNvSpPr>
          <p:nvPr/>
        </p:nvSpPr>
        <p:spPr bwMode="auto">
          <a:xfrm>
            <a:off x="4802188" y="3422650"/>
            <a:ext cx="63500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2" name="Oval 24"/>
          <p:cNvSpPr>
            <a:spLocks/>
          </p:cNvSpPr>
          <p:nvPr/>
        </p:nvSpPr>
        <p:spPr bwMode="auto">
          <a:xfrm>
            <a:off x="4802188" y="3744913"/>
            <a:ext cx="63500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3" name="Oval 25"/>
          <p:cNvSpPr>
            <a:spLocks/>
          </p:cNvSpPr>
          <p:nvPr/>
        </p:nvSpPr>
        <p:spPr bwMode="auto">
          <a:xfrm>
            <a:off x="4930775" y="3908425"/>
            <a:ext cx="63500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4" name="Oval 26"/>
          <p:cNvSpPr>
            <a:spLocks/>
          </p:cNvSpPr>
          <p:nvPr/>
        </p:nvSpPr>
        <p:spPr bwMode="auto">
          <a:xfrm>
            <a:off x="5230813" y="3808413"/>
            <a:ext cx="63500" cy="66675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5" name="Oval 27"/>
          <p:cNvSpPr>
            <a:spLocks/>
          </p:cNvSpPr>
          <p:nvPr/>
        </p:nvSpPr>
        <p:spPr bwMode="auto">
          <a:xfrm>
            <a:off x="5367338" y="4003675"/>
            <a:ext cx="65087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6" name="Oval 28"/>
          <p:cNvSpPr>
            <a:spLocks/>
          </p:cNvSpPr>
          <p:nvPr/>
        </p:nvSpPr>
        <p:spPr bwMode="auto">
          <a:xfrm>
            <a:off x="5059363" y="4067175"/>
            <a:ext cx="63500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7" name="Oval 29"/>
          <p:cNvSpPr>
            <a:spLocks/>
          </p:cNvSpPr>
          <p:nvPr/>
        </p:nvSpPr>
        <p:spPr bwMode="auto">
          <a:xfrm>
            <a:off x="5122863" y="3487738"/>
            <a:ext cx="65087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8" name="Oval 30"/>
          <p:cNvSpPr>
            <a:spLocks/>
          </p:cNvSpPr>
          <p:nvPr/>
        </p:nvSpPr>
        <p:spPr bwMode="auto">
          <a:xfrm>
            <a:off x="4865688" y="3679825"/>
            <a:ext cx="65087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19" name="Oval 31"/>
          <p:cNvSpPr>
            <a:spLocks/>
          </p:cNvSpPr>
          <p:nvPr/>
        </p:nvSpPr>
        <p:spPr bwMode="auto">
          <a:xfrm>
            <a:off x="4938713" y="3432175"/>
            <a:ext cx="65087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20" name="Oval 32"/>
          <p:cNvSpPr>
            <a:spLocks/>
          </p:cNvSpPr>
          <p:nvPr/>
        </p:nvSpPr>
        <p:spPr bwMode="auto">
          <a:xfrm>
            <a:off x="5059363" y="3359150"/>
            <a:ext cx="63500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21" name="Oval 33"/>
          <p:cNvSpPr>
            <a:spLocks/>
          </p:cNvSpPr>
          <p:nvPr/>
        </p:nvSpPr>
        <p:spPr bwMode="auto">
          <a:xfrm>
            <a:off x="5059363" y="3679825"/>
            <a:ext cx="63500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22" name="Oval 34"/>
          <p:cNvSpPr>
            <a:spLocks/>
          </p:cNvSpPr>
          <p:nvPr/>
        </p:nvSpPr>
        <p:spPr bwMode="auto">
          <a:xfrm>
            <a:off x="5187950" y="3843338"/>
            <a:ext cx="63500" cy="6508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23" name="Oval 35"/>
          <p:cNvSpPr>
            <a:spLocks/>
          </p:cNvSpPr>
          <p:nvPr/>
        </p:nvSpPr>
        <p:spPr bwMode="auto">
          <a:xfrm>
            <a:off x="5487988" y="3744913"/>
            <a:ext cx="63500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24" name="Oval 36"/>
          <p:cNvSpPr>
            <a:spLocks/>
          </p:cNvSpPr>
          <p:nvPr/>
        </p:nvSpPr>
        <p:spPr bwMode="auto">
          <a:xfrm>
            <a:off x="5624513" y="3938588"/>
            <a:ext cx="65087" cy="65087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25" name="Oval 37"/>
          <p:cNvSpPr>
            <a:spLocks/>
          </p:cNvSpPr>
          <p:nvPr/>
        </p:nvSpPr>
        <p:spPr bwMode="auto">
          <a:xfrm>
            <a:off x="5316538" y="4003675"/>
            <a:ext cx="63500" cy="6350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26" name="Oval 38"/>
          <p:cNvSpPr>
            <a:spLocks/>
          </p:cNvSpPr>
          <p:nvPr/>
        </p:nvSpPr>
        <p:spPr bwMode="auto">
          <a:xfrm>
            <a:off x="5380038" y="3422650"/>
            <a:ext cx="65087" cy="6508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70696" name="Rectangle 39"/>
          <p:cNvSpPr>
            <a:spLocks/>
          </p:cNvSpPr>
          <p:nvPr/>
        </p:nvSpPr>
        <p:spPr bwMode="auto">
          <a:xfrm>
            <a:off x="6653213" y="4132263"/>
            <a:ext cx="1330325" cy="407987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wrap="none" lIns="34290" tIns="34290" rIns="34290" bIns="3429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Calibri" pitchFamily="34" charset="0"/>
                <a:ea typeface="Gill Sans Light"/>
                <a:cs typeface="Gill Sans Light"/>
              </a:rPr>
              <a:t>Variable 1</a:t>
            </a:r>
          </a:p>
        </p:txBody>
      </p:sp>
      <p:sp>
        <p:nvSpPr>
          <p:cNvPr id="70697" name="Rectangle 40"/>
          <p:cNvSpPr>
            <a:spLocks/>
          </p:cNvSpPr>
          <p:nvPr/>
        </p:nvSpPr>
        <p:spPr bwMode="auto">
          <a:xfrm>
            <a:off x="3892550" y="1855788"/>
            <a:ext cx="1328738" cy="407987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wrap="none" lIns="34290" tIns="34290" rIns="34290" bIns="34290">
            <a:spAutoFit/>
          </a:bodyPr>
          <a:lstStyle/>
          <a:p>
            <a:r>
              <a:rPr lang="en-US" sz="2200" i="1">
                <a:solidFill>
                  <a:srgbClr val="000000"/>
                </a:solidFill>
                <a:latin typeface="Calibri" pitchFamily="34" charset="0"/>
                <a:ea typeface="Gill Sans Light"/>
                <a:cs typeface="Gill Sans Light"/>
              </a:rPr>
              <a:t>Variable 2</a:t>
            </a:r>
          </a:p>
        </p:txBody>
      </p:sp>
      <p:sp>
        <p:nvSpPr>
          <p:cNvPr id="63529" name="Oval 41"/>
          <p:cNvSpPr>
            <a:spLocks/>
          </p:cNvSpPr>
          <p:nvPr/>
        </p:nvSpPr>
        <p:spPr bwMode="auto">
          <a:xfrm>
            <a:off x="2087563" y="2844800"/>
            <a:ext cx="1220787" cy="1287463"/>
          </a:xfrm>
          <a:prstGeom prst="ellipse">
            <a:avLst/>
          </a:prstGeom>
          <a:noFill/>
          <a:ln w="25400">
            <a:solidFill>
              <a:srgbClr val="5C757D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30" name="Oval 42"/>
          <p:cNvSpPr>
            <a:spLocks/>
          </p:cNvSpPr>
          <p:nvPr/>
        </p:nvSpPr>
        <p:spPr bwMode="auto">
          <a:xfrm>
            <a:off x="2344738" y="4710113"/>
            <a:ext cx="1220787" cy="1285875"/>
          </a:xfrm>
          <a:prstGeom prst="ellipse">
            <a:avLst/>
          </a:prstGeom>
          <a:noFill/>
          <a:ln w="25400">
            <a:solidFill>
              <a:srgbClr val="5C757D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31" name="Oval 43"/>
          <p:cNvSpPr>
            <a:spLocks/>
          </p:cNvSpPr>
          <p:nvPr/>
        </p:nvSpPr>
        <p:spPr bwMode="auto">
          <a:xfrm>
            <a:off x="4530725" y="3036888"/>
            <a:ext cx="1350963" cy="1287462"/>
          </a:xfrm>
          <a:prstGeom prst="ellipse">
            <a:avLst/>
          </a:prstGeom>
          <a:noFill/>
          <a:ln w="25400">
            <a:solidFill>
              <a:srgbClr val="5C757D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GB">
              <a:latin typeface="Calibri" pitchFamily="34" charset="0"/>
            </a:endParaRPr>
          </a:p>
        </p:txBody>
      </p:sp>
      <p:sp>
        <p:nvSpPr>
          <p:cNvPr id="63532" name="Rectangle 44"/>
          <p:cNvSpPr>
            <a:spLocks/>
          </p:cNvSpPr>
          <p:nvPr/>
        </p:nvSpPr>
        <p:spPr bwMode="auto">
          <a:xfrm>
            <a:off x="1030288" y="2632075"/>
            <a:ext cx="1198562" cy="4079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wrap="none" lIns="34290" tIns="34290" rIns="34290" bIns="34290">
            <a:spAutoFit/>
          </a:bodyPr>
          <a:lstStyle/>
          <a:p>
            <a:r>
              <a:rPr lang="en-US" sz="2200">
                <a:solidFill>
                  <a:srgbClr val="000000"/>
                </a:solidFill>
                <a:latin typeface="Calibri" pitchFamily="34" charset="0"/>
                <a:ea typeface="Gill Sans Light"/>
                <a:cs typeface="Gill Sans Light"/>
              </a:rPr>
              <a:t>Cluster 1</a:t>
            </a:r>
          </a:p>
        </p:txBody>
      </p:sp>
      <p:sp>
        <p:nvSpPr>
          <p:cNvPr id="63533" name="Rectangle 45"/>
          <p:cNvSpPr>
            <a:spLocks/>
          </p:cNvSpPr>
          <p:nvPr/>
        </p:nvSpPr>
        <p:spPr bwMode="auto">
          <a:xfrm>
            <a:off x="5689600" y="2908300"/>
            <a:ext cx="1198563" cy="407988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wrap="none" lIns="34290" tIns="34290" rIns="34290" bIns="34290">
            <a:spAutoFit/>
          </a:bodyPr>
          <a:lstStyle/>
          <a:p>
            <a:r>
              <a:rPr lang="en-US" sz="2200">
                <a:solidFill>
                  <a:srgbClr val="000000"/>
                </a:solidFill>
                <a:latin typeface="Calibri" pitchFamily="34" charset="0"/>
                <a:ea typeface="Gill Sans Light"/>
                <a:cs typeface="Gill Sans Light"/>
              </a:rPr>
              <a:t>Cluster 2</a:t>
            </a:r>
          </a:p>
        </p:txBody>
      </p:sp>
      <p:sp>
        <p:nvSpPr>
          <p:cNvPr id="63534" name="Rectangle 46"/>
          <p:cNvSpPr>
            <a:spLocks/>
          </p:cNvSpPr>
          <p:nvPr/>
        </p:nvSpPr>
        <p:spPr bwMode="auto">
          <a:xfrm>
            <a:off x="1128713" y="4786313"/>
            <a:ext cx="1200150" cy="407987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  <p:txBody>
          <a:bodyPr wrap="none" lIns="34290" tIns="34290" rIns="34290" bIns="34290">
            <a:spAutoFit/>
          </a:bodyPr>
          <a:lstStyle/>
          <a:p>
            <a:r>
              <a:rPr lang="en-US" sz="2200">
                <a:solidFill>
                  <a:srgbClr val="000000"/>
                </a:solidFill>
                <a:latin typeface="Calibri" pitchFamily="34" charset="0"/>
                <a:ea typeface="Gill Sans Light"/>
                <a:cs typeface="Gill Sans Light"/>
              </a:rPr>
              <a:t>Cluster 3</a:t>
            </a:r>
          </a:p>
        </p:txBody>
      </p:sp>
      <p:sp>
        <p:nvSpPr>
          <p:cNvPr id="63535" name="Rectangle 47"/>
          <p:cNvSpPr>
            <a:spLocks noGrp="1" noChangeArrowheads="1"/>
          </p:cNvSpPr>
          <p:nvPr>
            <p:ph type="title"/>
          </p:nvPr>
        </p:nvSpPr>
        <p:spPr/>
        <p:txBody>
          <a:bodyPr lIns="82296" tIns="41148" rIns="82296" bIns="41148"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Cluster Analysis</a:t>
            </a:r>
          </a:p>
        </p:txBody>
      </p:sp>
    </p:spTree>
    <p:extLst>
      <p:ext uri="{BB962C8B-B14F-4D97-AF65-F5344CB8AC3E}">
        <p14:creationId xmlns:p14="http://schemas.microsoft.com/office/powerpoint/2010/main" val="7916778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6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2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8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4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6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2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8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4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6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2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8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44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6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2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68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8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6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92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98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4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1169664" presetClass="entr" presetSubtype="6930376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41169664" presetClass="entr" presetSubtype="6930388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41169664" presetClass="entr" presetSubtype="6930384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500"/>
                            </p:stCondLst>
                            <p:childTnLst>
                              <p:par>
                                <p:cTn id="123" presetID="41169664" presetClass="entr" presetSubtype="693040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41169664" presetClass="entr" presetSubtype="6930393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500"/>
                            </p:stCondLst>
                            <p:childTnLst>
                              <p:par>
                                <p:cTn id="129" presetID="41169664" presetClass="entr" presetSubtype="6930414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animBg="1"/>
      <p:bldP spid="63492" grpId="0" animBg="1"/>
      <p:bldP spid="63493" grpId="0" animBg="1"/>
      <p:bldP spid="63494" grpId="0" animBg="1"/>
      <p:bldP spid="63495" grpId="0" animBg="1"/>
      <p:bldP spid="63496" grpId="0" animBg="1"/>
      <p:bldP spid="63497" grpId="0" animBg="1"/>
      <p:bldP spid="63498" grpId="0" animBg="1"/>
      <p:bldP spid="63499" grpId="0" animBg="1"/>
      <p:bldP spid="63500" grpId="0" animBg="1"/>
      <p:bldP spid="63501" grpId="0" animBg="1"/>
      <p:bldP spid="63502" grpId="0" animBg="1"/>
      <p:bldP spid="63503" grpId="0" animBg="1"/>
      <p:bldP spid="63504" grpId="0" animBg="1"/>
      <p:bldP spid="63505" grpId="0" animBg="1"/>
      <p:bldP spid="63506" grpId="0" animBg="1"/>
      <p:bldP spid="63507" grpId="0" animBg="1"/>
      <p:bldP spid="63508" grpId="0" animBg="1"/>
      <p:bldP spid="63509" grpId="0" animBg="1"/>
      <p:bldP spid="63510" grpId="0" animBg="1"/>
      <p:bldP spid="63511" grpId="0" animBg="1"/>
      <p:bldP spid="63512" grpId="0" animBg="1"/>
      <p:bldP spid="63513" grpId="0" animBg="1"/>
      <p:bldP spid="63514" grpId="0" animBg="1"/>
      <p:bldP spid="63515" grpId="0" animBg="1"/>
      <p:bldP spid="63516" grpId="0" animBg="1"/>
      <p:bldP spid="63517" grpId="0" animBg="1"/>
      <p:bldP spid="63518" grpId="0" animBg="1"/>
      <p:bldP spid="63519" grpId="0" animBg="1"/>
      <p:bldP spid="63520" grpId="0" animBg="1"/>
      <p:bldP spid="63521" grpId="0" animBg="1"/>
      <p:bldP spid="63522" grpId="0" animBg="1"/>
      <p:bldP spid="63523" grpId="0" animBg="1"/>
      <p:bldP spid="63524" grpId="0" animBg="1"/>
      <p:bldP spid="63525" grpId="0" animBg="1"/>
      <p:bldP spid="63526" grpId="0" animBg="1"/>
      <p:bldP spid="63529" grpId="0" animBg="1"/>
      <p:bldP spid="63530" grpId="0" animBg="1"/>
      <p:bldP spid="63531" grpId="0" animBg="1"/>
      <p:bldP spid="63532" grpId="0" autoUpdateAnimBg="0"/>
      <p:bldP spid="63533" grpId="0" autoUpdateAnimBg="0"/>
      <p:bldP spid="63534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Output Area Classifications (2011)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Collaboration between ONS and UCL</a:t>
            </a:r>
          </a:p>
          <a:p>
            <a:pPr eaLnBrk="1" hangingPunct="1"/>
            <a:r>
              <a:rPr lang="en-US">
                <a:latin typeface="Calibri" charset="0"/>
              </a:rPr>
              <a:t>Preliminary</a:t>
            </a:r>
          </a:p>
          <a:p>
            <a:pPr eaLnBrk="1" hangingPunct="1"/>
            <a:r>
              <a:rPr lang="en-US">
                <a:latin typeface="Calibri" charset="0"/>
              </a:rPr>
              <a:t>Three-tiered hierarchical classification </a:t>
            </a:r>
          </a:p>
          <a:p>
            <a:pPr eaLnBrk="1" hangingPunct="1"/>
            <a:r>
              <a:rPr lang="en-US">
                <a:latin typeface="Calibri" charset="0"/>
              </a:rPr>
              <a:t>8 Supergroups, 24 Groups and 67 Subgroups</a:t>
            </a:r>
          </a:p>
          <a:p>
            <a:pPr lvl="1" eaLnBrk="1" hangingPunct="1"/>
            <a:endParaRPr lang="en-US">
              <a:latin typeface="Calibri" charset="0"/>
            </a:endParaRP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281363" y="6454775"/>
            <a:ext cx="57404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>
                <a:latin typeface="Calibri" charset="0"/>
              </a:rPr>
              <a:t>http://www.opendataprofiler.com/2011OAC.aspx</a:t>
            </a:r>
          </a:p>
        </p:txBody>
      </p:sp>
    </p:spTree>
    <p:extLst>
      <p:ext uri="{BB962C8B-B14F-4D97-AF65-F5344CB8AC3E}">
        <p14:creationId xmlns:p14="http://schemas.microsoft.com/office/powerpoint/2010/main" val="321218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Compares groups characteristics to the wider population</a:t>
            </a:r>
          </a:p>
          <a:p>
            <a:r>
              <a:rPr lang="en-US" dirty="0" smtClean="0"/>
              <a:t>100 = group same as national average</a:t>
            </a:r>
          </a:p>
          <a:p>
            <a:r>
              <a:rPr lang="en-US" dirty="0" smtClean="0"/>
              <a:t>200 = twice national average</a:t>
            </a:r>
          </a:p>
          <a:p>
            <a:r>
              <a:rPr lang="en-US" dirty="0" smtClean="0"/>
              <a:t>50 = half national average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3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 t="8959"/>
          <a:stretch>
            <a:fillRect/>
          </a:stretch>
        </p:blipFill>
        <p:spPr bwMode="auto">
          <a:xfrm>
            <a:off x="0" y="0"/>
            <a:ext cx="8273073" cy="372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t="9440"/>
          <a:stretch>
            <a:fillRect/>
          </a:stretch>
        </p:blipFill>
        <p:spPr bwMode="auto">
          <a:xfrm>
            <a:off x="0" y="3155369"/>
            <a:ext cx="8273073" cy="3702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04910" y="3429000"/>
            <a:ext cx="103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Waitrose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04910" y="283457"/>
            <a:ext cx="6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Who owns a Mercedes?</a:t>
            </a:r>
          </a:p>
        </p:txBody>
      </p:sp>
      <p:pic>
        <p:nvPicPr>
          <p:cNvPr id="74755" name="Picture 2"/>
          <p:cNvPicPr>
            <a:picLocks noChangeAspect="1" noChangeArrowheads="1"/>
          </p:cNvPicPr>
          <p:nvPr/>
        </p:nvPicPr>
        <p:blipFill>
          <a:blip r:embed="rId2"/>
          <a:srcRect t="9921"/>
          <a:stretch>
            <a:fillRect/>
          </a:stretch>
        </p:blipFill>
        <p:spPr bwMode="auto">
          <a:xfrm>
            <a:off x="255588" y="1762125"/>
            <a:ext cx="8547100" cy="380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185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Who owns a Nissan?</a:t>
            </a:r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2"/>
          <a:srcRect t="9921"/>
          <a:stretch>
            <a:fillRect/>
          </a:stretch>
        </p:blipFill>
        <p:spPr bwMode="auto">
          <a:xfrm>
            <a:off x="263525" y="1730375"/>
            <a:ext cx="8539163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39935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Targeting mail shots</a:t>
            </a:r>
          </a:p>
          <a:p>
            <a:r>
              <a:rPr lang="en-US" dirty="0" smtClean="0"/>
              <a:t>Shop site selection</a:t>
            </a:r>
          </a:p>
          <a:p>
            <a:r>
              <a:rPr lang="en-US" dirty="0" smtClean="0"/>
              <a:t>Credit scoring</a:t>
            </a:r>
          </a:p>
          <a:p>
            <a:r>
              <a:rPr lang="en-US" dirty="0" smtClean="0"/>
              <a:t>Car insurance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Notes - Working Directory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a ‘working directory’ to store your files in</a:t>
            </a:r>
          </a:p>
          <a:p>
            <a:r>
              <a:rPr lang="en-GB" dirty="0" smtClean="0"/>
              <a:t>You might have a different one for each project / piece of work</a:t>
            </a:r>
          </a:p>
          <a:p>
            <a:r>
              <a:rPr lang="en-GB" dirty="0" smtClean="0"/>
              <a:t>e.g. M:\Documents\GIS</a:t>
            </a:r>
          </a:p>
          <a:p>
            <a:r>
              <a:rPr lang="en-GB" dirty="0" err="1" smtClean="0">
                <a:latin typeface="Courier New"/>
                <a:cs typeface="Courier New"/>
              </a:rPr>
              <a:t>setwd</a:t>
            </a:r>
            <a:r>
              <a:rPr lang="en-GB" dirty="0" smtClean="0">
                <a:latin typeface="Courier New"/>
                <a:cs typeface="Courier New"/>
              </a:rPr>
              <a:t>(“M:/Documents/GIS”)</a:t>
            </a:r>
            <a:endParaRPr lang="en-GB" dirty="0">
              <a:latin typeface="Courier New"/>
              <a:cs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variables to store information – listed in your ‘workspace’ (top-right)</a:t>
            </a:r>
          </a:p>
          <a:p>
            <a:r>
              <a:rPr lang="en-GB" dirty="0" smtClean="0"/>
              <a:t>When you close R Studio, save workspace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liverpool</a:t>
            </a:r>
            <a:r>
              <a:rPr lang="en-GB" dirty="0" smtClean="0">
                <a:latin typeface="Courier New"/>
                <a:cs typeface="Courier New"/>
              </a:rPr>
              <a:t> </a:t>
            </a:r>
            <a:r>
              <a:rPr lang="en-GB" dirty="0">
                <a:latin typeface="Courier New"/>
                <a:cs typeface="Courier New"/>
              </a:rPr>
              <a:t>&lt;- </a:t>
            </a:r>
            <a:r>
              <a:rPr lang="en-GB" dirty="0" smtClean="0">
                <a:latin typeface="Courier New"/>
                <a:cs typeface="Courier New"/>
              </a:rPr>
              <a:t>	</a:t>
            </a: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</a:t>
            </a:r>
            <a:r>
              <a:rPr lang="en-GB" dirty="0" err="1">
                <a:latin typeface="Courier New"/>
                <a:cs typeface="Courier New"/>
              </a:rPr>
              <a:t>liverpool_OA</a:t>
            </a:r>
            <a:r>
              <a:rPr lang="en-GB" dirty="0" smtClean="0">
                <a:latin typeface="Courier New"/>
                <a:cs typeface="Courier New"/>
              </a:rPr>
              <a:t>/	</a:t>
            </a:r>
            <a:r>
              <a:rPr lang="en-GB" dirty="0" err="1" smtClean="0">
                <a:latin typeface="Courier New"/>
                <a:cs typeface="Courier New"/>
              </a:rPr>
              <a:t>liverpool</a:t>
            </a:r>
            <a:r>
              <a:rPr lang="en-GB" dirty="0">
                <a:latin typeface="Courier New"/>
                <a:cs typeface="Courier New"/>
              </a:rPr>
              <a:t>', proj4string = </a:t>
            </a:r>
            <a:r>
              <a:rPr lang="en-GB" dirty="0" smtClean="0">
                <a:latin typeface="Courier New"/>
                <a:cs typeface="Courier New"/>
              </a:rPr>
              <a:t>	CRS</a:t>
            </a:r>
            <a:r>
              <a:rPr lang="en-GB" dirty="0">
                <a:latin typeface="Courier New"/>
                <a:cs typeface="Courier New"/>
              </a:rPr>
              <a:t>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</p:txBody>
      </p:sp>
    </p:spTree>
    <p:extLst>
      <p:ext uri="{BB962C8B-B14F-4D97-AF65-F5344CB8AC3E}">
        <p14:creationId xmlns:p14="http://schemas.microsoft.com/office/powerpoint/2010/main" val="40303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190"/>
            <a:ext cx="8229600" cy="4904973"/>
          </a:xfrm>
        </p:spPr>
        <p:txBody>
          <a:bodyPr/>
          <a:lstStyle/>
          <a:p>
            <a:r>
              <a:rPr lang="en-US" dirty="0" smtClean="0"/>
              <a:t>What will you get from the course?</a:t>
            </a:r>
          </a:p>
          <a:p>
            <a:r>
              <a:rPr lang="en-US" dirty="0" smtClean="0"/>
              <a:t>What is R &amp; what can you do with it?</a:t>
            </a:r>
          </a:p>
          <a:p>
            <a:r>
              <a:rPr lang="en-US" dirty="0" smtClean="0"/>
              <a:t>R as a GIS</a:t>
            </a:r>
          </a:p>
          <a:p>
            <a:r>
              <a:rPr lang="en-US" dirty="0" smtClean="0"/>
              <a:t>Geodemographics</a:t>
            </a:r>
          </a:p>
          <a:p>
            <a:r>
              <a:rPr lang="en-US" dirty="0" smtClean="0"/>
              <a:t>Notes on R</a:t>
            </a:r>
          </a:p>
          <a:p>
            <a:endParaRPr lang="en-US" dirty="0"/>
          </a:p>
          <a:p>
            <a:r>
              <a:rPr lang="en-US" dirty="0" smtClean="0"/>
              <a:t>Introductions &amp; logon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-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9499" cy="6863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7688" y="695589"/>
            <a:ext cx="4664600" cy="60232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868116" y="2959114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3484268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51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creen Shot 2014-07-09 at 11.35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0" y="-572357"/>
            <a:ext cx="9038139" cy="83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5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to survey:</a:t>
            </a:r>
            <a:endParaRPr lang="en-GB" dirty="0"/>
          </a:p>
        </p:txBody>
      </p:sp>
      <p:pic>
        <p:nvPicPr>
          <p:cNvPr id="2" name="Picture 1" descr="r-studio-with-scri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27583" cy="6875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88" y="4192753"/>
            <a:ext cx="4664600" cy="25260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7688" y="673442"/>
            <a:ext cx="4664600" cy="3454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884398" y="2983537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4648469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826" y="1498684"/>
            <a:ext cx="2531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where you can write scripts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5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 descr="Screen Shot 2014-07-09 at 11.36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9" b="8195"/>
          <a:stretch/>
        </p:blipFill>
        <p:spPr>
          <a:xfrm>
            <a:off x="102967" y="0"/>
            <a:ext cx="8454696" cy="69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Questions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 of my research is GIS teaching</a:t>
            </a:r>
          </a:p>
          <a:p>
            <a:r>
              <a:rPr lang="en-GB" dirty="0" smtClean="0"/>
              <a:t>Very quick (7 </a:t>
            </a:r>
            <a:r>
              <a:rPr lang="en-GB" dirty="0" err="1" smtClean="0"/>
              <a:t>ques</a:t>
            </a:r>
            <a:r>
              <a:rPr lang="en-GB" dirty="0" smtClean="0"/>
              <a:t>) survey of your GIS experience</a:t>
            </a:r>
          </a:p>
          <a:p>
            <a:r>
              <a:rPr lang="en-GB" dirty="0" smtClean="0"/>
              <a:t>Follow up in 6 months / 1 year</a:t>
            </a:r>
          </a:p>
          <a:p>
            <a:r>
              <a:rPr lang="en-GB" dirty="0" smtClean="0"/>
              <a:t>Optional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 Studio 0.98…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tart-menu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2" b="31225"/>
          <a:stretch/>
        </p:blipFill>
        <p:spPr>
          <a:xfrm>
            <a:off x="2931657" y="1209373"/>
            <a:ext cx="3280687" cy="43999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27210" y="1894631"/>
            <a:ext cx="1507139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931657" y="5303537"/>
            <a:ext cx="414293" cy="30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503" y="1277573"/>
            <a:ext cx="6762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83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 Studio 0.98…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9" name="Picture 8" descr="start-menu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2" b="31225"/>
          <a:stretch/>
        </p:blipFill>
        <p:spPr>
          <a:xfrm>
            <a:off x="228956" y="1134079"/>
            <a:ext cx="3280687" cy="43999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4509" y="1819337"/>
            <a:ext cx="1507139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28956" y="5228243"/>
            <a:ext cx="414293" cy="30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nstall-university-applications-r-studio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99" b="8829"/>
          <a:stretch/>
        </p:blipFill>
        <p:spPr>
          <a:xfrm>
            <a:off x="2151353" y="1199209"/>
            <a:ext cx="5934544" cy="4689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73880" y="2606756"/>
            <a:ext cx="573236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905762" y="4452905"/>
            <a:ext cx="966260" cy="2286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Screen Shot 2014-07-03 at 13.06.3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04" y="5197378"/>
            <a:ext cx="3183000" cy="257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52335" y="6057114"/>
            <a:ext cx="2712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bit.ly/1jpapm7</a:t>
            </a:r>
          </a:p>
        </p:txBody>
      </p:sp>
    </p:spTree>
    <p:extLst>
      <p:ext uri="{BB962C8B-B14F-4D97-AF65-F5344CB8AC3E}">
        <p14:creationId xmlns:p14="http://schemas.microsoft.com/office/powerpoint/2010/main" val="272051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89026"/>
            <a:ext cx="8229600" cy="5737138"/>
          </a:xfrm>
        </p:spPr>
        <p:txBody>
          <a:bodyPr/>
          <a:lstStyle/>
          <a:p>
            <a:pPr marL="0" indent="0" algn="ctr">
              <a:buNone/>
            </a:pPr>
            <a:endParaRPr lang="en-GB" sz="4000" dirty="0" smtClean="0"/>
          </a:p>
          <a:p>
            <a:pPr marL="0" indent="0" algn="ctr">
              <a:buNone/>
            </a:pPr>
            <a:r>
              <a:rPr lang="en-GB" sz="4000" dirty="0" smtClean="0"/>
              <a:t>Survey:</a:t>
            </a:r>
          </a:p>
          <a:p>
            <a:pPr marL="0" indent="0" algn="ctr">
              <a:buNone/>
            </a:pPr>
            <a:r>
              <a:rPr lang="en-GB" sz="4000" dirty="0" err="1" smtClean="0"/>
              <a:t>bit.ly</a:t>
            </a:r>
            <a:r>
              <a:rPr lang="en-GB" sz="4000" dirty="0"/>
              <a:t>/1jpapm7</a:t>
            </a:r>
          </a:p>
          <a:p>
            <a:pPr marL="0" indent="0" algn="ctr">
              <a:buNone/>
            </a:pPr>
            <a:endParaRPr lang="en-GB" sz="4000" dirty="0"/>
          </a:p>
          <a:p>
            <a:pPr marL="0" indent="0" algn="ctr">
              <a:buNone/>
            </a:pPr>
            <a:r>
              <a:rPr lang="en-GB" sz="4000" dirty="0"/>
              <a:t>Practical:</a:t>
            </a:r>
          </a:p>
          <a:p>
            <a:pPr marL="0" indent="0" algn="ctr">
              <a:buNone/>
            </a:pPr>
            <a:r>
              <a:rPr lang="en-GB" sz="4000" dirty="0" err="1" smtClean="0"/>
              <a:t>bit.ly</a:t>
            </a:r>
            <a:r>
              <a:rPr lang="en-GB" sz="4000" dirty="0"/>
              <a:t>/1pZ8G9H</a:t>
            </a:r>
          </a:p>
        </p:txBody>
      </p:sp>
    </p:spTree>
    <p:extLst>
      <p:ext uri="{BB962C8B-B14F-4D97-AF65-F5344CB8AC3E}">
        <p14:creationId xmlns:p14="http://schemas.microsoft.com/office/powerpoint/2010/main" val="288436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Go!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04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389026"/>
            <a:ext cx="8229600" cy="5737138"/>
          </a:xfrm>
        </p:spPr>
        <p:txBody>
          <a:bodyPr/>
          <a:lstStyle/>
          <a:p>
            <a:pPr marL="0" indent="0" algn="ctr">
              <a:buNone/>
            </a:pPr>
            <a:r>
              <a:rPr lang="en-GB" sz="4000" dirty="0" smtClean="0"/>
              <a:t>Practical</a:t>
            </a:r>
            <a:r>
              <a:rPr lang="en-GB" sz="4000" dirty="0"/>
              <a:t>:</a:t>
            </a:r>
          </a:p>
          <a:p>
            <a:pPr marL="0" indent="0" algn="ctr">
              <a:buNone/>
            </a:pPr>
            <a:r>
              <a:rPr lang="en-GB" sz="4000" dirty="0" err="1" smtClean="0"/>
              <a:t>bit.ly</a:t>
            </a:r>
            <a:r>
              <a:rPr lang="en-GB" sz="4000" dirty="0"/>
              <a:t>/</a:t>
            </a:r>
            <a:r>
              <a:rPr lang="en-GB" sz="4000" dirty="0" smtClean="0"/>
              <a:t>1pZ8G9H</a:t>
            </a:r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r>
              <a:rPr lang="en-GB" sz="3600" dirty="0" smtClean="0"/>
              <a:t>Libraries:</a:t>
            </a:r>
          </a:p>
          <a:p>
            <a:pPr marL="0" indent="0" algn="ctr">
              <a:buNone/>
            </a:pPr>
            <a:r>
              <a:rPr lang="en-GB" sz="3600" dirty="0" smtClean="0">
                <a:latin typeface="Courier New"/>
                <a:cs typeface="Courier New"/>
              </a:rPr>
              <a:t>library(</a:t>
            </a:r>
            <a:r>
              <a:rPr lang="en-GB" sz="3600" dirty="0" err="1" smtClean="0">
                <a:latin typeface="Courier New"/>
                <a:cs typeface="Courier New"/>
              </a:rPr>
              <a:t>maptools</a:t>
            </a:r>
            <a:r>
              <a:rPr lang="en-GB" sz="3600" dirty="0" smtClean="0">
                <a:latin typeface="Courier New"/>
                <a:cs typeface="Courier New"/>
              </a:rPr>
              <a:t>)</a:t>
            </a:r>
          </a:p>
          <a:p>
            <a:pPr marL="0" indent="0" algn="ctr">
              <a:buNone/>
            </a:pPr>
            <a:endParaRPr lang="en-GB" sz="2000" dirty="0">
              <a:cs typeface="Courier New"/>
            </a:endParaRPr>
          </a:p>
          <a:p>
            <a:pPr marL="0" indent="0" algn="ctr">
              <a:buNone/>
            </a:pPr>
            <a:r>
              <a:rPr lang="en-GB" sz="3600" dirty="0" smtClean="0">
                <a:cs typeface="Courier New"/>
              </a:rPr>
              <a:t>Extra:</a:t>
            </a:r>
          </a:p>
          <a:p>
            <a:pPr marL="0" indent="0" algn="ctr">
              <a:buNone/>
            </a:pPr>
            <a:r>
              <a:rPr lang="en-GB" sz="2800" dirty="0" smtClean="0">
                <a:cs typeface="Courier New"/>
              </a:rPr>
              <a:t>http://rpubs.com/nickbearman/geodemographics</a:t>
            </a:r>
            <a:endParaRPr lang="en-GB" sz="2800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125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0400" y="5676315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www.flickr.com</a:t>
            </a:r>
            <a:r>
              <a:rPr lang="en-US" sz="1200" dirty="0"/>
              <a:t>/photos/dsleeter_2000/3097476532</a:t>
            </a:r>
          </a:p>
        </p:txBody>
      </p:sp>
      <p:pic>
        <p:nvPicPr>
          <p:cNvPr id="8" name="Picture 7" descr="Screen Shot 2014-01-20 at 14.4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30" y="1842444"/>
            <a:ext cx="1832698" cy="176784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370" y="1578984"/>
            <a:ext cx="2497081" cy="249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Recap of the practical</a:t>
            </a:r>
          </a:p>
          <a:p>
            <a:r>
              <a:rPr lang="en-GB" dirty="0" smtClean="0"/>
              <a:t>Geodemographics – the future</a:t>
            </a:r>
          </a:p>
          <a:p>
            <a:r>
              <a:rPr lang="en-GB" dirty="0"/>
              <a:t>Where now</a:t>
            </a:r>
            <a:r>
              <a:rPr lang="en-GB" dirty="0" smtClean="0"/>
              <a:t>?</a:t>
            </a:r>
          </a:p>
          <a:p>
            <a:r>
              <a:rPr lang="en-GB" dirty="0" smtClean="0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5605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GB" dirty="0" smtClean="0"/>
              <a:t>Using R &amp; R Studio</a:t>
            </a:r>
          </a:p>
          <a:p>
            <a:r>
              <a:rPr lang="en-GB" dirty="0" smtClean="0"/>
              <a:t>Creating R scripts (&amp; saving them!)</a:t>
            </a:r>
          </a:p>
          <a:p>
            <a:r>
              <a:rPr lang="en-GB" dirty="0" smtClean="0"/>
              <a:t>Importing data (OAC, OAs)</a:t>
            </a:r>
          </a:p>
          <a:p>
            <a:r>
              <a:rPr lang="en-GB" dirty="0" smtClean="0"/>
              <a:t>Joining Data</a:t>
            </a:r>
          </a:p>
          <a:p>
            <a:r>
              <a:rPr lang="en-GB" dirty="0" smtClean="0"/>
              <a:t>Making Maps</a:t>
            </a:r>
          </a:p>
          <a:p>
            <a:r>
              <a:rPr lang="en-GB" dirty="0" smtClean="0"/>
              <a:t>Available online</a:t>
            </a:r>
          </a:p>
          <a:p>
            <a:pPr lvl="1"/>
            <a:r>
              <a:rPr lang="en-GB" dirty="0" smtClean="0"/>
              <a:t>Tuesday on Google Maps </a:t>
            </a:r>
            <a:endParaRPr lang="en-GB" dirty="0"/>
          </a:p>
        </p:txBody>
      </p:sp>
      <p:sp>
        <p:nvSpPr>
          <p:cNvPr id="10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/>
              <a:t>The 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Geodemographics – The Future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Continually developing area</a:t>
            </a:r>
          </a:p>
          <a:p>
            <a:r>
              <a:rPr lang="en-GB" dirty="0" smtClean="0"/>
              <a:t>Big data and public participation a big future contribution</a:t>
            </a:r>
          </a:p>
          <a:p>
            <a:r>
              <a:rPr lang="en-GB" dirty="0" smtClean="0"/>
              <a:t>Current work from</a:t>
            </a:r>
            <a:r>
              <a:rPr lang="en-GB" dirty="0" smtClean="0">
                <a:solidFill>
                  <a:srgbClr val="000000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Geographic Data Science Lab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7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63" y="783642"/>
            <a:ext cx="4443795" cy="4867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640" y="513421"/>
            <a:ext cx="4850442" cy="51375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36844" y="5673110"/>
            <a:ext cx="5642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classification for </a:t>
            </a:r>
            <a:r>
              <a:rPr lang="en-US" dirty="0" smtClean="0"/>
              <a:t>Liverpool versus OAC </a:t>
            </a:r>
            <a:r>
              <a:rPr lang="en-US" dirty="0"/>
              <a:t>2011 (right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3062" y="251811"/>
            <a:ext cx="3258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Local Classification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428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kmeans.gif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71600" y="900497"/>
            <a:ext cx="6629400" cy="4814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8600" y="179006"/>
            <a:ext cx="8489950" cy="877888"/>
          </a:xfrm>
        </p:spPr>
        <p:txBody>
          <a:bodyPr/>
          <a:lstStyle/>
          <a:p>
            <a:pPr eaLnBrk="1" hangingPunct="1"/>
            <a:r>
              <a:rPr lang="en-GB" sz="2800" dirty="0" smtClean="0"/>
              <a:t>K-means</a:t>
            </a:r>
            <a:r>
              <a:rPr lang="en-GB" dirty="0" smtClean="0"/>
              <a:t> </a:t>
            </a:r>
            <a:r>
              <a:rPr lang="en-GB" sz="2000" dirty="0" smtClean="0"/>
              <a:t>(100 runs of k-means on OAC data set for k=4)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28600" y="2895600"/>
            <a:ext cx="594360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111" y="6019800"/>
            <a:ext cx="9144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Singleton, A., Longley, P.A. (2009) Creating Open Source Geodemographics: Refining a National Classification of Census Output Areas for Applications in Higher Education. </a:t>
            </a:r>
            <a:r>
              <a:rPr lang="en-US" sz="1000" i="1" dirty="0" smtClean="0">
                <a:solidFill>
                  <a:schemeClr val="bg1">
                    <a:lumMod val="50000"/>
                  </a:schemeClr>
                </a:solidFill>
              </a:rPr>
              <a:t>Papers in Regional Science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, 88(3), 643-666.</a:t>
            </a:r>
          </a:p>
          <a:p>
            <a:endParaRPr lang="en-US" sz="1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Adnan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, M., Longley, P.A., Singleton, A.D.,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</a:rPr>
              <a:t>Brunsdon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, C. (2010) Towards Real-Time Geodemographics: Clustering Algorithm Performance for Large Multidimensional Spatial Databases. </a:t>
            </a:r>
            <a:r>
              <a:rPr lang="en-US" sz="1000" i="1" dirty="0" smtClean="0">
                <a:solidFill>
                  <a:schemeClr val="bg1">
                    <a:lumMod val="50000"/>
                  </a:schemeClr>
                </a:solidFill>
              </a:rPr>
              <a:t>Transactions in GIS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</a:rPr>
              <a:t>, 14(3),283 – 297 .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76200"/>
            <a:ext cx="187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One size fits all?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724128" y="1524000"/>
            <a:ext cx="2806382" cy="2336313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112261" y="5373469"/>
            <a:ext cx="8925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Big data and real time geodemographics – how can you optimize classifications quickly and from large temporally dynamic data sources</a:t>
            </a:r>
          </a:p>
        </p:txBody>
      </p:sp>
    </p:spTree>
    <p:extLst>
      <p:ext uri="{BB962C8B-B14F-4D97-AF65-F5344CB8AC3E}">
        <p14:creationId xmlns:p14="http://schemas.microsoft.com/office/powerpoint/2010/main" val="3542045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14"/>
          <p:cNvSpPr/>
          <p:nvPr/>
        </p:nvSpPr>
        <p:spPr>
          <a:xfrm>
            <a:off x="0" y="6396335"/>
            <a:ext cx="830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Longley, P., Singleton, A.D. (2009) Classification through Consultation: Public Views of the Geography of the </a:t>
            </a: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-Society. </a:t>
            </a:r>
            <a:r>
              <a:rPr lang="en-US" sz="1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International Journal of Geographical Information Science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23(6), 737 – 763.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990600" y="2514600"/>
            <a:ext cx="3352800" cy="2394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0" y="685800"/>
            <a:ext cx="8911151" cy="5138628"/>
            <a:chOff x="0" y="685800"/>
            <a:chExt cx="8911151" cy="5138628"/>
          </a:xfrm>
        </p:grpSpPr>
        <p:sp>
          <p:nvSpPr>
            <p:cNvPr id="12" name="Rectangle 11"/>
            <p:cNvSpPr/>
            <p:nvPr/>
          </p:nvSpPr>
          <p:spPr>
            <a:xfrm>
              <a:off x="0" y="5301208"/>
              <a:ext cx="293862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i="1" dirty="0" smtClean="0"/>
                <a:t>79,051 hits over the 13 day period </a:t>
              </a:r>
            </a:p>
            <a:p>
              <a:r>
                <a:rPr lang="en-GB" sz="1400" i="1" dirty="0" smtClean="0"/>
                <a:t>3,952 feedback responses</a:t>
              </a:r>
              <a:endParaRPr lang="en-GB" sz="1400" i="1" dirty="0"/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5" cstate="screen"/>
            <a:srcRect l="21717" t="11785" r="23697" b="3713"/>
            <a:stretch>
              <a:fillRect/>
            </a:stretch>
          </p:blipFill>
          <p:spPr bwMode="auto">
            <a:xfrm>
              <a:off x="4724400" y="685800"/>
              <a:ext cx="4186751" cy="5042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br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" name="Rectangle 1"/>
          <p:cNvSpPr/>
          <p:nvPr/>
        </p:nvSpPr>
        <p:spPr>
          <a:xfrm>
            <a:off x="2057399" y="0"/>
            <a:ext cx="68537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can greater social responsibility be incorporated into geodemographics – public feedback mechanisms</a:t>
            </a:r>
          </a:p>
        </p:txBody>
      </p:sp>
    </p:spTree>
    <p:extLst>
      <p:ext uri="{BB962C8B-B14F-4D97-AF65-F5344CB8AC3E}">
        <p14:creationId xmlns:p14="http://schemas.microsoft.com/office/powerpoint/2010/main" val="376447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s Search Density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/>
          <a:srcRect t="-4936"/>
          <a:stretch>
            <a:fillRect/>
          </a:stretch>
        </p:blipFill>
        <p:spPr>
          <a:xfrm>
            <a:off x="2277458" y="457200"/>
            <a:ext cx="6697400" cy="4267200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0" y="6396335"/>
            <a:ext cx="8305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Longley, P., Singleton, A.D. (2009) Classification through Consultation: Public Views of the Geography of the </a:t>
            </a:r>
            <a:r>
              <a:rPr lang="en-US" sz="10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-Society. </a:t>
            </a:r>
            <a:r>
              <a:rPr lang="en-US" sz="1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International Journal of Geographical Information Science</a:t>
            </a:r>
            <a:r>
              <a:rPr lang="en-US" sz="1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23(6), 737 – 763.</a:t>
            </a:r>
            <a:endParaRPr lang="en-US" sz="1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56496" y="1996058"/>
            <a:ext cx="6946900" cy="4229100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557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Geodemographics – The Future</a:t>
            </a:r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Much to be done – watch this space!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7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now?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resources on the web</a:t>
            </a:r>
          </a:p>
          <a:p>
            <a:pPr lvl="1"/>
            <a:r>
              <a:rPr lang="en-GB" sz="2400" dirty="0">
                <a:hlinkClick r:id="rId4"/>
              </a:rPr>
              <a:t>www.rpubs.com/nickbearman</a:t>
            </a:r>
            <a:endParaRPr lang="en-GB" sz="2400" dirty="0"/>
          </a:p>
          <a:p>
            <a:pPr lvl="1"/>
            <a:r>
              <a:rPr lang="en-GB" sz="2400" dirty="0" smtClean="0">
                <a:hlinkClick r:id="rId5"/>
              </a:rPr>
              <a:t>www.youtube.com</a:t>
            </a:r>
            <a:r>
              <a:rPr lang="en-GB" sz="2400" dirty="0">
                <a:hlinkClick r:id="rId5"/>
              </a:rPr>
              <a:t>/user/marinstatlectures/</a:t>
            </a:r>
            <a:r>
              <a:rPr lang="en-GB" sz="2400" dirty="0" smtClean="0">
                <a:hlinkClick r:id="rId5"/>
              </a:rPr>
              <a:t>playlists</a:t>
            </a:r>
            <a:r>
              <a:rPr lang="en-GB" sz="2400" dirty="0" smtClean="0"/>
              <a:t> </a:t>
            </a:r>
          </a:p>
          <a:p>
            <a:pPr lvl="1"/>
            <a:r>
              <a:rPr lang="en-GB" sz="2400" dirty="0">
                <a:hlinkClick r:id="rId6"/>
              </a:rPr>
              <a:t>http://cran.r-project.org/doc/contrib/intro-spatial-</a:t>
            </a:r>
            <a:r>
              <a:rPr lang="en-GB" sz="2400" dirty="0" smtClean="0">
                <a:hlinkClick r:id="rId6"/>
              </a:rPr>
              <a:t>rl.pdf</a:t>
            </a:r>
            <a:r>
              <a:rPr lang="en-GB" sz="2400" dirty="0" smtClean="0"/>
              <a:t> </a:t>
            </a:r>
          </a:p>
          <a:p>
            <a:r>
              <a:rPr lang="en-GB" dirty="0" smtClean="0"/>
              <a:t>R problems</a:t>
            </a:r>
          </a:p>
          <a:p>
            <a:pPr lvl="1"/>
            <a:r>
              <a:rPr lang="en-GB" sz="2400" dirty="0" smtClean="0">
                <a:hlinkClick r:id="rId7"/>
              </a:rPr>
              <a:t>www.alex</a:t>
            </a:r>
            <a:r>
              <a:rPr lang="en-GB" sz="2400" dirty="0">
                <a:hlinkClick r:id="rId7"/>
              </a:rPr>
              <a:t>-singleton.com/R-Tutorial-Materials</a:t>
            </a:r>
            <a:r>
              <a:rPr lang="en-GB" sz="2400" dirty="0" smtClean="0">
                <a:hlinkClick r:id="rId7"/>
              </a:rPr>
              <a:t>/</a:t>
            </a:r>
            <a:endParaRPr lang="en-GB" sz="2400" dirty="0" smtClean="0"/>
          </a:p>
          <a:p>
            <a:pPr lvl="1"/>
            <a:r>
              <a:rPr lang="en-GB" sz="2000" dirty="0"/>
              <a:t>“Why doesn’t my code work? - Common things to </a:t>
            </a:r>
            <a:r>
              <a:rPr lang="en-GB" sz="2000" dirty="0" smtClean="0"/>
              <a:t>check”</a:t>
            </a:r>
            <a:r>
              <a:rPr lang="en-GB" sz="2400" dirty="0" smtClean="0"/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0361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r>
              <a:rPr lang="en-GB" dirty="0" smtClean="0"/>
              <a:t>Post-its</a:t>
            </a:r>
          </a:p>
          <a:p>
            <a:pPr lvl="1"/>
            <a:r>
              <a:rPr lang="en-GB" dirty="0" smtClean="0"/>
              <a:t>One thing you found fun</a:t>
            </a:r>
          </a:p>
          <a:p>
            <a:pPr lvl="1"/>
            <a:r>
              <a:rPr lang="en-GB" dirty="0" smtClean="0"/>
              <a:t>One thing you found challenging and useful</a:t>
            </a:r>
          </a:p>
          <a:p>
            <a:pPr lvl="1"/>
            <a:r>
              <a:rPr lang="en-GB" dirty="0" smtClean="0"/>
              <a:t>One thing you would improve</a:t>
            </a:r>
          </a:p>
          <a:p>
            <a:r>
              <a:rPr lang="en-GB" dirty="0" smtClean="0"/>
              <a:t>Or email / phone / in person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10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R?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“a </a:t>
            </a:r>
            <a:r>
              <a:rPr lang="en-GB" sz="2800" b="1" u="sng" dirty="0" smtClean="0"/>
              <a:t>freely available</a:t>
            </a:r>
            <a:r>
              <a:rPr lang="en-GB" sz="2800" dirty="0" smtClean="0"/>
              <a:t> language and environment for statistical computing and </a:t>
            </a:r>
            <a:r>
              <a:rPr lang="en-GB" sz="2800" b="1" u="sng" dirty="0" smtClean="0"/>
              <a:t>graphics</a:t>
            </a:r>
            <a:r>
              <a:rPr lang="en-GB" sz="2800" dirty="0" smtClean="0"/>
              <a:t>”</a:t>
            </a:r>
          </a:p>
          <a:p>
            <a:r>
              <a:rPr lang="en-GB" sz="2800" b="1" u="sng" dirty="0"/>
              <a:t>freely </a:t>
            </a:r>
            <a:r>
              <a:rPr lang="en-GB" sz="2800" b="1" u="sng" dirty="0" smtClean="0"/>
              <a:t>available</a:t>
            </a:r>
            <a:r>
              <a:rPr lang="en-GB" sz="2800" dirty="0" smtClean="0"/>
              <a:t> = ‘free as in beer’ and ‘free as in speech’</a:t>
            </a:r>
          </a:p>
          <a:p>
            <a:r>
              <a:rPr lang="en-GB" sz="2800" b="1" u="sng" dirty="0" smtClean="0"/>
              <a:t>graphics</a:t>
            </a:r>
            <a:r>
              <a:rPr lang="en-GB" sz="2800" dirty="0" smtClean="0"/>
              <a:t> = GIS</a:t>
            </a:r>
          </a:p>
          <a:p>
            <a:r>
              <a:rPr lang="en-GB" dirty="0" smtClean="0"/>
              <a:t>user contributed – GIS</a:t>
            </a:r>
          </a:p>
          <a:p>
            <a:r>
              <a:rPr lang="en-GB" dirty="0" smtClean="0"/>
              <a:t>packages / libraries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555" y="274638"/>
            <a:ext cx="1270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2588924"/>
            <a:ext cx="8229600" cy="353724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7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 3.0.1…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tart-menu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2" b="31225"/>
          <a:stretch/>
        </p:blipFill>
        <p:spPr>
          <a:xfrm>
            <a:off x="2931657" y="1209373"/>
            <a:ext cx="3280687" cy="43999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27210" y="1894631"/>
            <a:ext cx="1507139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2931657" y="5303537"/>
            <a:ext cx="414293" cy="30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457200" y="1208576"/>
            <a:ext cx="18881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R Installed Already?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86" y="2398395"/>
            <a:ext cx="79057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5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R 3.0.1…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9" name="Picture 8" descr="start-menu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22" b="31225"/>
          <a:stretch/>
        </p:blipFill>
        <p:spPr>
          <a:xfrm>
            <a:off x="228956" y="1134079"/>
            <a:ext cx="3280687" cy="43999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4509" y="1819337"/>
            <a:ext cx="1507139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28956" y="5228243"/>
            <a:ext cx="414293" cy="30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install-university-application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21" b="8688"/>
          <a:stretch/>
        </p:blipFill>
        <p:spPr>
          <a:xfrm>
            <a:off x="2075870" y="1036454"/>
            <a:ext cx="5950825" cy="46966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49457" y="2606756"/>
            <a:ext cx="573236" cy="15696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6848777" y="4338561"/>
            <a:ext cx="966260" cy="2286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4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GIS – Geographic Information Systems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48088"/>
            <a:ext cx="8221400" cy="49739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6522035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File:Arcgisclusters.jpg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15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1523</Words>
  <Application>Microsoft Office PowerPoint</Application>
  <PresentationFormat>On-screen Show (4:3)</PresentationFormat>
  <Paragraphs>288</Paragraphs>
  <Slides>60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2" baseType="lpstr">
      <vt:lpstr>2_Office Theme</vt:lpstr>
      <vt:lpstr>1_Office Theme</vt:lpstr>
      <vt:lpstr>PowerPoint Presentation</vt:lpstr>
      <vt:lpstr>Welcome</vt:lpstr>
      <vt:lpstr>Outline of the day</vt:lpstr>
      <vt:lpstr>Outline</vt:lpstr>
      <vt:lpstr>What is GIS?</vt:lpstr>
      <vt:lpstr>What is R?</vt:lpstr>
      <vt:lpstr>Installing R 3.0.1…</vt:lpstr>
      <vt:lpstr>Installing R 3.0.1…</vt:lpstr>
      <vt:lpstr>GIS – Geographic Information Systems</vt:lpstr>
      <vt:lpstr>GIS – Geographic Information Systems</vt:lpstr>
      <vt:lpstr>R as a GIS</vt:lpstr>
      <vt:lpstr>R as a GIS</vt:lpstr>
      <vt:lpstr>PowerPoint Presentation</vt:lpstr>
      <vt:lpstr>PowerPoint Presentation</vt:lpstr>
      <vt:lpstr>R as a GIS</vt:lpstr>
      <vt:lpstr>Twitter Languages in London</vt:lpstr>
      <vt:lpstr>R as a GIS</vt:lpstr>
      <vt:lpstr>Coordinate Systems</vt:lpstr>
      <vt:lpstr>Geodemographics</vt:lpstr>
      <vt:lpstr>PowerPoint Presentation</vt:lpstr>
      <vt:lpstr>PowerPoint Presentation</vt:lpstr>
      <vt:lpstr>Origins of Geodemographics</vt:lpstr>
      <vt:lpstr>Geodemographic Classification</vt:lpstr>
      <vt:lpstr>OAC</vt:lpstr>
      <vt:lpstr>PowerPoint Presentation</vt:lpstr>
      <vt:lpstr>2 – City Living</vt:lpstr>
      <vt:lpstr>7 - Multicultural</vt:lpstr>
      <vt:lpstr>PowerPoint Presentation</vt:lpstr>
      <vt:lpstr>PowerPoint Presentation</vt:lpstr>
      <vt:lpstr>PowerPoint Presentation</vt:lpstr>
      <vt:lpstr>Cluster Analysis</vt:lpstr>
      <vt:lpstr>Output Area Classifications (2011)</vt:lpstr>
      <vt:lpstr>Index Scores</vt:lpstr>
      <vt:lpstr>PowerPoint Presentation</vt:lpstr>
      <vt:lpstr>Who owns a Mercedes?</vt:lpstr>
      <vt:lpstr>Who owns a Nissan?</vt:lpstr>
      <vt:lpstr>Uses</vt:lpstr>
      <vt:lpstr>R Notes - Working Directory</vt:lpstr>
      <vt:lpstr>Variables</vt:lpstr>
      <vt:lpstr>PowerPoint Presentation</vt:lpstr>
      <vt:lpstr>PowerPoint Presentation</vt:lpstr>
      <vt:lpstr>PowerPoint Presentation</vt:lpstr>
      <vt:lpstr>Practical</vt:lpstr>
      <vt:lpstr>Survey Questions</vt:lpstr>
      <vt:lpstr>Installing R Studio 0.98…</vt:lpstr>
      <vt:lpstr>Installing R Studio 0.98…</vt:lpstr>
      <vt:lpstr>PowerPoint Presentation</vt:lpstr>
      <vt:lpstr>PowerPoint Presentation</vt:lpstr>
      <vt:lpstr>PowerPoint Presentation</vt:lpstr>
      <vt:lpstr>Recap</vt:lpstr>
      <vt:lpstr>The Practical</vt:lpstr>
      <vt:lpstr>Geodemographics – The Future</vt:lpstr>
      <vt:lpstr>PowerPoint Presentation</vt:lpstr>
      <vt:lpstr>K-means (100 runs of k-means on OAC data set for k=4)</vt:lpstr>
      <vt:lpstr>PowerPoint Presentation</vt:lpstr>
      <vt:lpstr>PowerPoint Presentation</vt:lpstr>
      <vt:lpstr>Geodemographics – The Future</vt:lpstr>
      <vt:lpstr>Where now?</vt:lpstr>
      <vt:lpstr>Feedback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Bearman</dc:creator>
  <cp:lastModifiedBy>Nick Bearman</cp:lastModifiedBy>
  <cp:revision>70</cp:revision>
  <dcterms:created xsi:type="dcterms:W3CDTF">2014-07-02T09:19:05Z</dcterms:created>
  <dcterms:modified xsi:type="dcterms:W3CDTF">2014-07-10T11:19:31Z</dcterms:modified>
</cp:coreProperties>
</file>